
<file path=[Content_Types].xml><?xml version="1.0" encoding="utf-8"?>
<Types xmlns="http://schemas.openxmlformats.org/package/2006/content-types">
  <Default Extension="(null)" ContentType="image/x-emf"/>
  <Default Extension="emf" ContentType="image/x-emf"/>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88" r:id="rId1"/>
    <p:sldMasterId id="2147483976" r:id="rId2"/>
    <p:sldMasterId id="2147483703" r:id="rId3"/>
  </p:sldMasterIdLst>
  <p:notesMasterIdLst>
    <p:notesMasterId r:id="rId22"/>
  </p:notesMasterIdLst>
  <p:handoutMasterIdLst>
    <p:handoutMasterId r:id="rId23"/>
  </p:handoutMasterIdLst>
  <p:sldIdLst>
    <p:sldId id="256" r:id="rId4"/>
    <p:sldId id="503" r:id="rId5"/>
    <p:sldId id="512" r:id="rId6"/>
    <p:sldId id="477" r:id="rId7"/>
    <p:sldId id="478" r:id="rId8"/>
    <p:sldId id="479" r:id="rId9"/>
    <p:sldId id="260" r:id="rId10"/>
    <p:sldId id="505" r:id="rId11"/>
    <p:sldId id="497" r:id="rId12"/>
    <p:sldId id="517" r:id="rId13"/>
    <p:sldId id="515" r:id="rId14"/>
    <p:sldId id="499" r:id="rId15"/>
    <p:sldId id="500" r:id="rId16"/>
    <p:sldId id="501" r:id="rId17"/>
    <p:sldId id="502" r:id="rId18"/>
    <p:sldId id="516" r:id="rId19"/>
    <p:sldId id="511" r:id="rId20"/>
    <p:sldId id="484" r:id="rId21"/>
  </p:sldIdLst>
  <p:sldSz cx="12192000" cy="6858000"/>
  <p:notesSz cx="6834188" cy="9979025"/>
  <p:defaultTextStyle>
    <a:defPPr>
      <a:defRPr lang="fi-FI"/>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521415D9-36F7-43E2-AB2F-B90AF26B5E84}">
      <p14:sectionLst xmlns:p14="http://schemas.microsoft.com/office/powerpoint/2010/main">
        <p14:section name="Oletusosa" id="{18959B7D-3ADA-EC47-8E57-DB4B20AFAEDC}">
          <p14:sldIdLst>
            <p14:sldId id="256"/>
            <p14:sldId id="503"/>
            <p14:sldId id="512"/>
            <p14:sldId id="477"/>
            <p14:sldId id="478"/>
            <p14:sldId id="479"/>
            <p14:sldId id="260"/>
            <p14:sldId id="505"/>
            <p14:sldId id="497"/>
            <p14:sldId id="517"/>
            <p14:sldId id="515"/>
            <p14:sldId id="499"/>
            <p14:sldId id="500"/>
            <p14:sldId id="501"/>
            <p14:sldId id="502"/>
            <p14:sldId id="516"/>
            <p14:sldId id="511"/>
            <p14:sldId id="48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131C"/>
    <a:srgbClr val="BE7F7D"/>
    <a:srgbClr val="EF2C2D"/>
    <a:srgbClr val="AF0D37"/>
    <a:srgbClr val="A20000"/>
    <a:srgbClr val="898989"/>
    <a:srgbClr val="FF5050"/>
    <a:srgbClr val="FF6699"/>
    <a:srgbClr val="FF7C8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Vaalea tyyli 1 - Korostus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E25E649-3F16-4E02-A733-19D2CDBF48F0}" styleName="Normaali tyyli 3 - Korostu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00" autoAdjust="0"/>
    <p:restoredTop sz="87981" autoAdjust="0"/>
  </p:normalViewPr>
  <p:slideViewPr>
    <p:cSldViewPr snapToObjects="1">
      <p:cViewPr varScale="1">
        <p:scale>
          <a:sx n="59" d="100"/>
          <a:sy n="59" d="100"/>
        </p:scale>
        <p:origin x="1196" y="4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156" d="100"/>
          <a:sy n="156" d="100"/>
        </p:scale>
        <p:origin x="568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Iida%20M&#228;kel&#228;\Desktop\OMAT\Projektit\Kainuun%20maaseudun%20kehitt&#228;missuunnitelman%20arviointi\V&#228;est&#246;%20ja%20ennusteet%20(kuvio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Iida%20M&#228;kel&#228;\Desktop\OMAT\Projektit\Kainuun%20maaseudun%20kehitt&#228;missuunnitelman%20arviointi\V&#228;est&#246;%20ja%20ennusteet%20(kuvio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Iida%20M&#228;kel&#228;\Desktop\OMAT\Projektit\Kainuun%20maaseudun%20kehitt&#228;missuunnitelman%20arviointi\Ty&#246;paikat,%20ty&#246;lliset%20ja%20ty&#246;tt&#246;myys%20(kuvio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Iida%20M&#228;kel&#228;\Desktop\OMAT\Projektit\Kainuun%20maaseudun%20kehitt&#228;missuunnitelman%20arviointi\Ty&#246;paikat,%20ty&#246;lliset%20ja%20ty&#246;tt&#246;myys%20(kuvio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Iida%20M&#228;kel&#228;\Desktop\OMAT\Projektit\Kainuun%20maaseudun%20kehitt&#228;missuunnitelman%20arviointi\Maatalouden%20rakenne%20(kuviot).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oleObject" Target="file:///C:\Users\Iida%20M&#228;kel&#228;\Desktop\OMAT\Projektit\Kainuun%20maaseudun%20kehitt&#228;missuunnitelman%20arviointi\Maatalouden%20rakenne%20(kuviot).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960074031443747E-2"/>
          <c:y val="5.7369814651368048E-2"/>
          <c:w val="0.8768563449917598"/>
          <c:h val="0.69711100763772582"/>
        </c:manualLayout>
      </c:layout>
      <c:areaChart>
        <c:grouping val="stacked"/>
        <c:varyColors val="0"/>
        <c:ser>
          <c:idx val="0"/>
          <c:order val="0"/>
          <c:tx>
            <c:strRef>
              <c:f>Ikäluokittain2!$I$3</c:f>
              <c:strCache>
                <c:ptCount val="1"/>
                <c:pt idx="0">
                  <c:v>Alle 15-vuotiaat</c:v>
                </c:pt>
              </c:strCache>
            </c:strRef>
          </c:tx>
          <c:spPr>
            <a:solidFill>
              <a:schemeClr val="tx2"/>
            </a:solidFill>
            <a:ln>
              <a:solidFill>
                <a:schemeClr val="tx2"/>
              </a:solidFill>
            </a:ln>
            <a:effectLst/>
          </c:spPr>
          <c:cat>
            <c:strRef>
              <c:f>Ikäluokittain2!$J$2:$AE$2</c:f>
              <c:strCache>
                <c:ptCount val="22"/>
                <c:pt idx="0">
                  <c:v>2019</c:v>
                </c:pt>
                <c:pt idx="1">
                  <c:v>2020</c:v>
                </c:pt>
                <c:pt idx="2">
                  <c:v>2021</c:v>
                </c:pt>
                <c:pt idx="3">
                  <c:v>2022</c:v>
                </c:pt>
                <c:pt idx="4">
                  <c:v>2023</c:v>
                </c:pt>
                <c:pt idx="5">
                  <c:v>2024</c:v>
                </c:pt>
                <c:pt idx="6">
                  <c:v>2025</c:v>
                </c:pt>
                <c:pt idx="7">
                  <c:v>2026</c:v>
                </c:pt>
                <c:pt idx="8">
                  <c:v>2027</c:v>
                </c:pt>
                <c:pt idx="9">
                  <c:v>2028</c:v>
                </c:pt>
                <c:pt idx="10">
                  <c:v>2029</c:v>
                </c:pt>
                <c:pt idx="11">
                  <c:v>2030</c:v>
                </c:pt>
                <c:pt idx="12">
                  <c:v>2031</c:v>
                </c:pt>
                <c:pt idx="13">
                  <c:v>2032</c:v>
                </c:pt>
                <c:pt idx="14">
                  <c:v>2033</c:v>
                </c:pt>
                <c:pt idx="15">
                  <c:v>2034</c:v>
                </c:pt>
                <c:pt idx="16">
                  <c:v>2035</c:v>
                </c:pt>
                <c:pt idx="17">
                  <c:v>2036</c:v>
                </c:pt>
                <c:pt idx="18">
                  <c:v>2037</c:v>
                </c:pt>
                <c:pt idx="19">
                  <c:v>2038</c:v>
                </c:pt>
                <c:pt idx="20">
                  <c:v>2039</c:v>
                </c:pt>
                <c:pt idx="21">
                  <c:v>2040</c:v>
                </c:pt>
              </c:strCache>
            </c:strRef>
          </c:cat>
          <c:val>
            <c:numRef>
              <c:f>Ikäluokittain2!$J$3:$AE$3</c:f>
              <c:numCache>
                <c:formatCode>0</c:formatCode>
                <c:ptCount val="22"/>
                <c:pt idx="0">
                  <c:v>10054</c:v>
                </c:pt>
                <c:pt idx="1">
                  <c:v>9737</c:v>
                </c:pt>
                <c:pt idx="2">
                  <c:v>9457</c:v>
                </c:pt>
                <c:pt idx="3">
                  <c:v>9170</c:v>
                </c:pt>
                <c:pt idx="4">
                  <c:v>8875</c:v>
                </c:pt>
                <c:pt idx="5">
                  <c:v>8562</c:v>
                </c:pt>
                <c:pt idx="6">
                  <c:v>8262</c:v>
                </c:pt>
                <c:pt idx="7">
                  <c:v>8011</c:v>
                </c:pt>
                <c:pt idx="8">
                  <c:v>7753</c:v>
                </c:pt>
                <c:pt idx="9">
                  <c:v>7511</c:v>
                </c:pt>
                <c:pt idx="10">
                  <c:v>7253</c:v>
                </c:pt>
                <c:pt idx="11">
                  <c:v>7081</c:v>
                </c:pt>
                <c:pt idx="12">
                  <c:v>6907</c:v>
                </c:pt>
                <c:pt idx="13">
                  <c:v>6789</c:v>
                </c:pt>
                <c:pt idx="14">
                  <c:v>6717</c:v>
                </c:pt>
                <c:pt idx="15">
                  <c:v>6661</c:v>
                </c:pt>
                <c:pt idx="16">
                  <c:v>6605</c:v>
                </c:pt>
                <c:pt idx="17">
                  <c:v>6558</c:v>
                </c:pt>
                <c:pt idx="18">
                  <c:v>6518</c:v>
                </c:pt>
                <c:pt idx="19">
                  <c:v>6479</c:v>
                </c:pt>
                <c:pt idx="20">
                  <c:v>6441</c:v>
                </c:pt>
                <c:pt idx="21">
                  <c:v>6411</c:v>
                </c:pt>
              </c:numCache>
            </c:numRef>
          </c:val>
          <c:extLst>
            <c:ext xmlns:c16="http://schemas.microsoft.com/office/drawing/2014/chart" uri="{C3380CC4-5D6E-409C-BE32-E72D297353CC}">
              <c16:uniqueId val="{00000000-2519-461E-885F-24292CBB82BC}"/>
            </c:ext>
          </c:extLst>
        </c:ser>
        <c:ser>
          <c:idx val="1"/>
          <c:order val="1"/>
          <c:tx>
            <c:strRef>
              <c:f>Ikäluokittain2!$I$4</c:f>
              <c:strCache>
                <c:ptCount val="1"/>
                <c:pt idx="0">
                  <c:v>15-64-vuotiaat</c:v>
                </c:pt>
              </c:strCache>
            </c:strRef>
          </c:tx>
          <c:spPr>
            <a:solidFill>
              <a:schemeClr val="tx2">
                <a:lumMod val="60000"/>
                <a:lumOff val="40000"/>
              </a:schemeClr>
            </a:solidFill>
            <a:ln>
              <a:solidFill>
                <a:schemeClr val="tx2">
                  <a:lumMod val="60000"/>
                  <a:lumOff val="40000"/>
                </a:schemeClr>
              </a:solidFill>
            </a:ln>
            <a:effectLst/>
          </c:spPr>
          <c:cat>
            <c:strRef>
              <c:f>Ikäluokittain2!$J$2:$AE$2</c:f>
              <c:strCache>
                <c:ptCount val="22"/>
                <c:pt idx="0">
                  <c:v>2019</c:v>
                </c:pt>
                <c:pt idx="1">
                  <c:v>2020</c:v>
                </c:pt>
                <c:pt idx="2">
                  <c:v>2021</c:v>
                </c:pt>
                <c:pt idx="3">
                  <c:v>2022</c:v>
                </c:pt>
                <c:pt idx="4">
                  <c:v>2023</c:v>
                </c:pt>
                <c:pt idx="5">
                  <c:v>2024</c:v>
                </c:pt>
                <c:pt idx="6">
                  <c:v>2025</c:v>
                </c:pt>
                <c:pt idx="7">
                  <c:v>2026</c:v>
                </c:pt>
                <c:pt idx="8">
                  <c:v>2027</c:v>
                </c:pt>
                <c:pt idx="9">
                  <c:v>2028</c:v>
                </c:pt>
                <c:pt idx="10">
                  <c:v>2029</c:v>
                </c:pt>
                <c:pt idx="11">
                  <c:v>2030</c:v>
                </c:pt>
                <c:pt idx="12">
                  <c:v>2031</c:v>
                </c:pt>
                <c:pt idx="13">
                  <c:v>2032</c:v>
                </c:pt>
                <c:pt idx="14">
                  <c:v>2033</c:v>
                </c:pt>
                <c:pt idx="15">
                  <c:v>2034</c:v>
                </c:pt>
                <c:pt idx="16">
                  <c:v>2035</c:v>
                </c:pt>
                <c:pt idx="17">
                  <c:v>2036</c:v>
                </c:pt>
                <c:pt idx="18">
                  <c:v>2037</c:v>
                </c:pt>
                <c:pt idx="19">
                  <c:v>2038</c:v>
                </c:pt>
                <c:pt idx="20">
                  <c:v>2039</c:v>
                </c:pt>
                <c:pt idx="21">
                  <c:v>2040</c:v>
                </c:pt>
              </c:strCache>
            </c:strRef>
          </c:cat>
          <c:val>
            <c:numRef>
              <c:f>Ikäluokittain2!$J$4:$AE$4</c:f>
              <c:numCache>
                <c:formatCode>0</c:formatCode>
                <c:ptCount val="22"/>
                <c:pt idx="0">
                  <c:v>41635</c:v>
                </c:pt>
                <c:pt idx="1">
                  <c:v>40732</c:v>
                </c:pt>
                <c:pt idx="2">
                  <c:v>39901</c:v>
                </c:pt>
                <c:pt idx="3">
                  <c:v>39097</c:v>
                </c:pt>
                <c:pt idx="4">
                  <c:v>38477</c:v>
                </c:pt>
                <c:pt idx="5">
                  <c:v>37847</c:v>
                </c:pt>
                <c:pt idx="6">
                  <c:v>37240</c:v>
                </c:pt>
                <c:pt idx="7">
                  <c:v>36658</c:v>
                </c:pt>
                <c:pt idx="8">
                  <c:v>36070</c:v>
                </c:pt>
                <c:pt idx="9">
                  <c:v>35535</c:v>
                </c:pt>
                <c:pt idx="10">
                  <c:v>35070</c:v>
                </c:pt>
                <c:pt idx="11">
                  <c:v>34569</c:v>
                </c:pt>
                <c:pt idx="12">
                  <c:v>34218</c:v>
                </c:pt>
                <c:pt idx="13">
                  <c:v>33795</c:v>
                </c:pt>
                <c:pt idx="14">
                  <c:v>33402</c:v>
                </c:pt>
                <c:pt idx="15">
                  <c:v>33027</c:v>
                </c:pt>
                <c:pt idx="16">
                  <c:v>32718</c:v>
                </c:pt>
                <c:pt idx="17">
                  <c:v>32466</c:v>
                </c:pt>
                <c:pt idx="18">
                  <c:v>32253</c:v>
                </c:pt>
                <c:pt idx="19">
                  <c:v>32078</c:v>
                </c:pt>
                <c:pt idx="20">
                  <c:v>31846</c:v>
                </c:pt>
                <c:pt idx="21">
                  <c:v>31622</c:v>
                </c:pt>
              </c:numCache>
            </c:numRef>
          </c:val>
          <c:extLst>
            <c:ext xmlns:c16="http://schemas.microsoft.com/office/drawing/2014/chart" uri="{C3380CC4-5D6E-409C-BE32-E72D297353CC}">
              <c16:uniqueId val="{00000001-2519-461E-885F-24292CBB82BC}"/>
            </c:ext>
          </c:extLst>
        </c:ser>
        <c:ser>
          <c:idx val="2"/>
          <c:order val="2"/>
          <c:tx>
            <c:strRef>
              <c:f>Ikäluokittain2!$I$5</c:f>
              <c:strCache>
                <c:ptCount val="1"/>
                <c:pt idx="0">
                  <c:v>Yli 65-vuotiaat</c:v>
                </c:pt>
              </c:strCache>
            </c:strRef>
          </c:tx>
          <c:spPr>
            <a:solidFill>
              <a:schemeClr val="tx2">
                <a:lumMod val="20000"/>
                <a:lumOff val="80000"/>
              </a:schemeClr>
            </a:solidFill>
            <a:ln>
              <a:solidFill>
                <a:schemeClr val="tx2">
                  <a:lumMod val="20000"/>
                  <a:lumOff val="80000"/>
                </a:schemeClr>
              </a:solidFill>
            </a:ln>
            <a:effectLst/>
          </c:spPr>
          <c:cat>
            <c:strRef>
              <c:f>Ikäluokittain2!$J$2:$AE$2</c:f>
              <c:strCache>
                <c:ptCount val="22"/>
                <c:pt idx="0">
                  <c:v>2019</c:v>
                </c:pt>
                <c:pt idx="1">
                  <c:v>2020</c:v>
                </c:pt>
                <c:pt idx="2">
                  <c:v>2021</c:v>
                </c:pt>
                <c:pt idx="3">
                  <c:v>2022</c:v>
                </c:pt>
                <c:pt idx="4">
                  <c:v>2023</c:v>
                </c:pt>
                <c:pt idx="5">
                  <c:v>2024</c:v>
                </c:pt>
                <c:pt idx="6">
                  <c:v>2025</c:v>
                </c:pt>
                <c:pt idx="7">
                  <c:v>2026</c:v>
                </c:pt>
                <c:pt idx="8">
                  <c:v>2027</c:v>
                </c:pt>
                <c:pt idx="9">
                  <c:v>2028</c:v>
                </c:pt>
                <c:pt idx="10">
                  <c:v>2029</c:v>
                </c:pt>
                <c:pt idx="11">
                  <c:v>2030</c:v>
                </c:pt>
                <c:pt idx="12">
                  <c:v>2031</c:v>
                </c:pt>
                <c:pt idx="13">
                  <c:v>2032</c:v>
                </c:pt>
                <c:pt idx="14">
                  <c:v>2033</c:v>
                </c:pt>
                <c:pt idx="15">
                  <c:v>2034</c:v>
                </c:pt>
                <c:pt idx="16">
                  <c:v>2035</c:v>
                </c:pt>
                <c:pt idx="17">
                  <c:v>2036</c:v>
                </c:pt>
                <c:pt idx="18">
                  <c:v>2037</c:v>
                </c:pt>
                <c:pt idx="19">
                  <c:v>2038</c:v>
                </c:pt>
                <c:pt idx="20">
                  <c:v>2039</c:v>
                </c:pt>
                <c:pt idx="21">
                  <c:v>2040</c:v>
                </c:pt>
              </c:strCache>
            </c:strRef>
          </c:cat>
          <c:val>
            <c:numRef>
              <c:f>Ikäluokittain2!$J$5:$AE$5</c:f>
              <c:numCache>
                <c:formatCode>0</c:formatCode>
                <c:ptCount val="22"/>
                <c:pt idx="0">
                  <c:v>20517</c:v>
                </c:pt>
                <c:pt idx="1">
                  <c:v>20916</c:v>
                </c:pt>
                <c:pt idx="2">
                  <c:v>21250</c:v>
                </c:pt>
                <c:pt idx="3">
                  <c:v>21598</c:v>
                </c:pt>
                <c:pt idx="4">
                  <c:v>21798</c:v>
                </c:pt>
                <c:pt idx="5">
                  <c:v>22051</c:v>
                </c:pt>
                <c:pt idx="6">
                  <c:v>22282</c:v>
                </c:pt>
                <c:pt idx="7">
                  <c:v>22459</c:v>
                </c:pt>
                <c:pt idx="8">
                  <c:v>22660</c:v>
                </c:pt>
                <c:pt idx="9">
                  <c:v>22810</c:v>
                </c:pt>
                <c:pt idx="10">
                  <c:v>22924</c:v>
                </c:pt>
                <c:pt idx="11">
                  <c:v>23001</c:v>
                </c:pt>
                <c:pt idx="12">
                  <c:v>22950</c:v>
                </c:pt>
                <c:pt idx="13">
                  <c:v>22913</c:v>
                </c:pt>
                <c:pt idx="14">
                  <c:v>22806</c:v>
                </c:pt>
                <c:pt idx="15">
                  <c:v>22677</c:v>
                </c:pt>
                <c:pt idx="16">
                  <c:v>22491</c:v>
                </c:pt>
                <c:pt idx="17">
                  <c:v>22248</c:v>
                </c:pt>
                <c:pt idx="18">
                  <c:v>21971</c:v>
                </c:pt>
                <c:pt idx="19">
                  <c:v>21665</c:v>
                </c:pt>
                <c:pt idx="20">
                  <c:v>21419</c:v>
                </c:pt>
                <c:pt idx="21">
                  <c:v>21163</c:v>
                </c:pt>
              </c:numCache>
            </c:numRef>
          </c:val>
          <c:extLst>
            <c:ext xmlns:c16="http://schemas.microsoft.com/office/drawing/2014/chart" uri="{C3380CC4-5D6E-409C-BE32-E72D297353CC}">
              <c16:uniqueId val="{00000002-2519-461E-885F-24292CBB82BC}"/>
            </c:ext>
          </c:extLst>
        </c:ser>
        <c:dLbls>
          <c:showLegendKey val="0"/>
          <c:showVal val="0"/>
          <c:showCatName val="0"/>
          <c:showSerName val="0"/>
          <c:showPercent val="0"/>
          <c:showBubbleSize val="0"/>
        </c:dLbls>
        <c:axId val="544274360"/>
        <c:axId val="544275320"/>
      </c:areaChart>
      <c:catAx>
        <c:axId val="5442743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Trebuchet MS" panose="020B0603020202020204" pitchFamily="34" charset="0"/>
                <a:ea typeface="+mn-ea"/>
                <a:cs typeface="+mn-cs"/>
              </a:defRPr>
            </a:pPr>
            <a:endParaRPr lang="fi-FI"/>
          </a:p>
        </c:txPr>
        <c:crossAx val="544275320"/>
        <c:crosses val="autoZero"/>
        <c:auto val="1"/>
        <c:lblAlgn val="ctr"/>
        <c:lblOffset val="100"/>
        <c:noMultiLvlLbl val="0"/>
      </c:catAx>
      <c:valAx>
        <c:axId val="5442753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Trebuchet MS" panose="020B0603020202020204" pitchFamily="34" charset="0"/>
                <a:ea typeface="+mn-ea"/>
                <a:cs typeface="+mn-cs"/>
              </a:defRPr>
            </a:pPr>
            <a:endParaRPr lang="fi-FI"/>
          </a:p>
        </c:txPr>
        <c:crossAx val="544274360"/>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Trebuchet MS" panose="020B0603020202020204" pitchFamily="34" charset="0"/>
              <a:ea typeface="+mn-ea"/>
              <a:cs typeface="+mn-cs"/>
            </a:defRPr>
          </a:pPr>
          <a:endParaRPr lang="fi-FI"/>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aseline="0">
          <a:solidFill>
            <a:sysClr val="windowText" lastClr="000000"/>
          </a:solidFill>
          <a:latin typeface="Trebuchet MS" panose="020B0603020202020204" pitchFamily="34" charset="0"/>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'Väestö ikäluokittain2'!$A$54</c:f>
              <c:strCache>
                <c:ptCount val="1"/>
                <c:pt idx="0">
                  <c:v>Alle 15-vuotiaat</c:v>
                </c:pt>
              </c:strCache>
            </c:strRef>
          </c:tx>
          <c:spPr>
            <a:ln w="28575" cap="rnd">
              <a:solidFill>
                <a:schemeClr val="tx2">
                  <a:lumMod val="75000"/>
                </a:schemeClr>
              </a:solidFill>
              <a:round/>
            </a:ln>
            <a:effectLst/>
          </c:spPr>
          <c:marker>
            <c:symbol val="none"/>
          </c:marker>
          <c:dLbls>
            <c:dLbl>
              <c:idx val="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244-7445-8FC6-CE11ABCFE853}"/>
                </c:ext>
              </c:extLst>
            </c:dLbl>
            <c:dLbl>
              <c:idx val="9"/>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244-7445-8FC6-CE11ABCFE85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'Väestö ikäluokittain2'!$B$53:$K$53</c:f>
              <c:strCache>
                <c:ptCount val="10"/>
                <c:pt idx="0">
                  <c:v>2010</c:v>
                </c:pt>
                <c:pt idx="1">
                  <c:v>2011</c:v>
                </c:pt>
                <c:pt idx="2">
                  <c:v>2012</c:v>
                </c:pt>
                <c:pt idx="3">
                  <c:v>2013</c:v>
                </c:pt>
                <c:pt idx="4">
                  <c:v>2014</c:v>
                </c:pt>
                <c:pt idx="5">
                  <c:v>2015</c:v>
                </c:pt>
                <c:pt idx="6">
                  <c:v>2016</c:v>
                </c:pt>
                <c:pt idx="7">
                  <c:v>2017</c:v>
                </c:pt>
                <c:pt idx="8">
                  <c:v>2018</c:v>
                </c:pt>
                <c:pt idx="9">
                  <c:v>2019</c:v>
                </c:pt>
              </c:strCache>
            </c:strRef>
          </c:cat>
          <c:val>
            <c:numRef>
              <c:f>'Väestö ikäluokittain2'!$B$54:$K$54</c:f>
              <c:numCache>
                <c:formatCode>0</c:formatCode>
                <c:ptCount val="10"/>
                <c:pt idx="0">
                  <c:v>11668</c:v>
                </c:pt>
                <c:pt idx="1">
                  <c:v>11427</c:v>
                </c:pt>
                <c:pt idx="2">
                  <c:v>11322</c:v>
                </c:pt>
                <c:pt idx="3">
                  <c:v>11191</c:v>
                </c:pt>
                <c:pt idx="4">
                  <c:v>11085</c:v>
                </c:pt>
                <c:pt idx="5">
                  <c:v>10835</c:v>
                </c:pt>
                <c:pt idx="6">
                  <c:v>10735</c:v>
                </c:pt>
                <c:pt idx="7">
                  <c:v>10568</c:v>
                </c:pt>
                <c:pt idx="8">
                  <c:v>10271</c:v>
                </c:pt>
                <c:pt idx="9">
                  <c:v>10125</c:v>
                </c:pt>
              </c:numCache>
            </c:numRef>
          </c:val>
          <c:smooth val="0"/>
          <c:extLst>
            <c:ext xmlns:c16="http://schemas.microsoft.com/office/drawing/2014/chart" uri="{C3380CC4-5D6E-409C-BE32-E72D297353CC}">
              <c16:uniqueId val="{00000002-1244-7445-8FC6-CE11ABCFE853}"/>
            </c:ext>
          </c:extLst>
        </c:ser>
        <c:ser>
          <c:idx val="1"/>
          <c:order val="1"/>
          <c:tx>
            <c:strRef>
              <c:f>'Väestö ikäluokittain2'!$A$55</c:f>
              <c:strCache>
                <c:ptCount val="1"/>
                <c:pt idx="0">
                  <c:v>15-64-vuotiaat</c:v>
                </c:pt>
              </c:strCache>
            </c:strRef>
          </c:tx>
          <c:spPr>
            <a:ln w="28575" cap="rnd">
              <a:solidFill>
                <a:schemeClr val="tx2">
                  <a:lumMod val="20000"/>
                  <a:lumOff val="80000"/>
                </a:schemeClr>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244-7445-8FC6-CE11ABCFE853}"/>
                </c:ext>
              </c:extLst>
            </c:dLbl>
            <c:dLbl>
              <c:idx val="9"/>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244-7445-8FC6-CE11ABCFE85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'Väestö ikäluokittain2'!$B$53:$K$53</c:f>
              <c:strCache>
                <c:ptCount val="10"/>
                <c:pt idx="0">
                  <c:v>2010</c:v>
                </c:pt>
                <c:pt idx="1">
                  <c:v>2011</c:v>
                </c:pt>
                <c:pt idx="2">
                  <c:v>2012</c:v>
                </c:pt>
                <c:pt idx="3">
                  <c:v>2013</c:v>
                </c:pt>
                <c:pt idx="4">
                  <c:v>2014</c:v>
                </c:pt>
                <c:pt idx="5">
                  <c:v>2015</c:v>
                </c:pt>
                <c:pt idx="6">
                  <c:v>2016</c:v>
                </c:pt>
                <c:pt idx="7">
                  <c:v>2017</c:v>
                </c:pt>
                <c:pt idx="8">
                  <c:v>2018</c:v>
                </c:pt>
                <c:pt idx="9">
                  <c:v>2019</c:v>
                </c:pt>
              </c:strCache>
            </c:strRef>
          </c:cat>
          <c:val>
            <c:numRef>
              <c:f>'Väestö ikäluokittain2'!$B$55:$K$55</c:f>
              <c:numCache>
                <c:formatCode>0</c:formatCode>
                <c:ptCount val="10"/>
                <c:pt idx="0">
                  <c:v>50490</c:v>
                </c:pt>
                <c:pt idx="1">
                  <c:v>49653</c:v>
                </c:pt>
                <c:pt idx="2">
                  <c:v>48739</c:v>
                </c:pt>
                <c:pt idx="3">
                  <c:v>47662</c:v>
                </c:pt>
                <c:pt idx="4">
                  <c:v>46653</c:v>
                </c:pt>
                <c:pt idx="5">
                  <c:v>45698</c:v>
                </c:pt>
                <c:pt idx="6">
                  <c:v>44873</c:v>
                </c:pt>
                <c:pt idx="7">
                  <c:v>43733</c:v>
                </c:pt>
                <c:pt idx="8">
                  <c:v>42712</c:v>
                </c:pt>
                <c:pt idx="9">
                  <c:v>41580</c:v>
                </c:pt>
              </c:numCache>
            </c:numRef>
          </c:val>
          <c:smooth val="0"/>
          <c:extLst>
            <c:ext xmlns:c16="http://schemas.microsoft.com/office/drawing/2014/chart" uri="{C3380CC4-5D6E-409C-BE32-E72D297353CC}">
              <c16:uniqueId val="{00000005-1244-7445-8FC6-CE11ABCFE853}"/>
            </c:ext>
          </c:extLst>
        </c:ser>
        <c:ser>
          <c:idx val="2"/>
          <c:order val="2"/>
          <c:tx>
            <c:strRef>
              <c:f>'Väestö ikäluokittain2'!$A$56</c:f>
              <c:strCache>
                <c:ptCount val="1"/>
                <c:pt idx="0">
                  <c:v>Yli 65 vuotiaat</c:v>
                </c:pt>
              </c:strCache>
            </c:strRef>
          </c:tx>
          <c:spPr>
            <a:ln w="28575" cap="rnd">
              <a:solidFill>
                <a:schemeClr val="tx2">
                  <a:lumMod val="60000"/>
                  <a:lumOff val="40000"/>
                </a:schemeClr>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244-7445-8FC6-CE11ABCFE853}"/>
                </c:ext>
              </c:extLst>
            </c:dLbl>
            <c:dLbl>
              <c:idx val="9"/>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244-7445-8FC6-CE11ABCFE85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'Väestö ikäluokittain2'!$B$53:$K$53</c:f>
              <c:strCache>
                <c:ptCount val="10"/>
                <c:pt idx="0">
                  <c:v>2010</c:v>
                </c:pt>
                <c:pt idx="1">
                  <c:v>2011</c:v>
                </c:pt>
                <c:pt idx="2">
                  <c:v>2012</c:v>
                </c:pt>
                <c:pt idx="3">
                  <c:v>2013</c:v>
                </c:pt>
                <c:pt idx="4">
                  <c:v>2014</c:v>
                </c:pt>
                <c:pt idx="5">
                  <c:v>2015</c:v>
                </c:pt>
                <c:pt idx="6">
                  <c:v>2016</c:v>
                </c:pt>
                <c:pt idx="7">
                  <c:v>2017</c:v>
                </c:pt>
                <c:pt idx="8">
                  <c:v>2018</c:v>
                </c:pt>
                <c:pt idx="9">
                  <c:v>2019</c:v>
                </c:pt>
              </c:strCache>
            </c:strRef>
          </c:cat>
          <c:val>
            <c:numRef>
              <c:f>'Väestö ikäluokittain2'!$B$56:$K$56</c:f>
              <c:numCache>
                <c:formatCode>0</c:formatCode>
                <c:ptCount val="10"/>
                <c:pt idx="0">
                  <c:v>16545</c:v>
                </c:pt>
                <c:pt idx="1">
                  <c:v>16904</c:v>
                </c:pt>
                <c:pt idx="2">
                  <c:v>17374</c:v>
                </c:pt>
                <c:pt idx="3">
                  <c:v>17929</c:v>
                </c:pt>
                <c:pt idx="4">
                  <c:v>18381</c:v>
                </c:pt>
                <c:pt idx="5">
                  <c:v>18791</c:v>
                </c:pt>
                <c:pt idx="6">
                  <c:v>19195</c:v>
                </c:pt>
                <c:pt idx="7">
                  <c:v>19658</c:v>
                </c:pt>
                <c:pt idx="8">
                  <c:v>20078</c:v>
                </c:pt>
                <c:pt idx="9">
                  <c:v>20601</c:v>
                </c:pt>
              </c:numCache>
            </c:numRef>
          </c:val>
          <c:smooth val="0"/>
          <c:extLst>
            <c:ext xmlns:c16="http://schemas.microsoft.com/office/drawing/2014/chart" uri="{C3380CC4-5D6E-409C-BE32-E72D297353CC}">
              <c16:uniqueId val="{00000008-1244-7445-8FC6-CE11ABCFE853}"/>
            </c:ext>
          </c:extLst>
        </c:ser>
        <c:dLbls>
          <c:showLegendKey val="0"/>
          <c:showVal val="0"/>
          <c:showCatName val="0"/>
          <c:showSerName val="0"/>
          <c:showPercent val="0"/>
          <c:showBubbleSize val="0"/>
        </c:dLbls>
        <c:smooth val="0"/>
        <c:axId val="517550008"/>
        <c:axId val="517551288"/>
      </c:lineChart>
      <c:catAx>
        <c:axId val="517550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fi-FI"/>
          </a:p>
        </c:txPr>
        <c:crossAx val="517551288"/>
        <c:crosses val="autoZero"/>
        <c:auto val="1"/>
        <c:lblAlgn val="ctr"/>
        <c:lblOffset val="100"/>
        <c:noMultiLvlLbl val="0"/>
      </c:catAx>
      <c:valAx>
        <c:axId val="5175512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fi-FI"/>
          </a:p>
        </c:txPr>
        <c:crossAx val="517550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defRPr>
      </a:pPr>
      <a:endParaRPr lang="fi-FI"/>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'Väestö toiminnan mukaan2'!$AJ$28</c:f>
              <c:strCache>
                <c:ptCount val="1"/>
                <c:pt idx="0">
                  <c:v>Koko maa</c:v>
                </c:pt>
              </c:strCache>
            </c:strRef>
          </c:tx>
          <c:spPr>
            <a:ln w="28575" cap="rnd">
              <a:solidFill>
                <a:schemeClr val="tx1">
                  <a:lumMod val="50000"/>
                  <a:lumOff val="50000"/>
                </a:schemeClr>
              </a:solidFill>
              <a:round/>
            </a:ln>
            <a:effectLst/>
          </c:spPr>
          <c:marker>
            <c:symbol val="none"/>
          </c:marker>
          <c:dLbls>
            <c:dLbl>
              <c:idx val="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05D-BD4F-A649-4FD8FC16D695}"/>
                </c:ext>
              </c:extLst>
            </c:dLbl>
            <c:dLbl>
              <c:idx val="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05D-BD4F-A649-4FD8FC16D695}"/>
                </c:ext>
              </c:extLst>
            </c:dLbl>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'Väestö toiminnan mukaan2'!$AK$27:$AS$27</c:f>
              <c:strCache>
                <c:ptCount val="9"/>
                <c:pt idx="0">
                  <c:v>2010</c:v>
                </c:pt>
                <c:pt idx="1">
                  <c:v>2011</c:v>
                </c:pt>
                <c:pt idx="2">
                  <c:v>2012</c:v>
                </c:pt>
                <c:pt idx="3">
                  <c:v>2013</c:v>
                </c:pt>
                <c:pt idx="4">
                  <c:v>2014</c:v>
                </c:pt>
                <c:pt idx="5">
                  <c:v>2015</c:v>
                </c:pt>
                <c:pt idx="6">
                  <c:v>2016</c:v>
                </c:pt>
                <c:pt idx="7">
                  <c:v>2017</c:v>
                </c:pt>
                <c:pt idx="8">
                  <c:v>2018</c:v>
                </c:pt>
              </c:strCache>
            </c:strRef>
          </c:cat>
          <c:val>
            <c:numRef>
              <c:f>'Väestö toiminnan mukaan2'!$AK$28:$AS$28</c:f>
              <c:numCache>
                <c:formatCode>0.0\ %</c:formatCode>
                <c:ptCount val="9"/>
                <c:pt idx="0">
                  <c:v>0.10390768488974418</c:v>
                </c:pt>
                <c:pt idx="1">
                  <c:v>9.8893411738544976E-2</c:v>
                </c:pt>
                <c:pt idx="2">
                  <c:v>0.108143992325501</c:v>
                </c:pt>
                <c:pt idx="3">
                  <c:v>0.1258448685307991</c:v>
                </c:pt>
                <c:pt idx="4">
                  <c:v>0.13873597119546482</c:v>
                </c:pt>
                <c:pt idx="5">
                  <c:v>0.14373173535038386</c:v>
                </c:pt>
                <c:pt idx="6">
                  <c:v>0.13637125905220432</c:v>
                </c:pt>
                <c:pt idx="7">
                  <c:v>0.11398151611567513</c:v>
                </c:pt>
                <c:pt idx="8">
                  <c:v>9.8373549128401752E-2</c:v>
                </c:pt>
              </c:numCache>
            </c:numRef>
          </c:val>
          <c:smooth val="0"/>
          <c:extLst>
            <c:ext xmlns:c16="http://schemas.microsoft.com/office/drawing/2014/chart" uri="{C3380CC4-5D6E-409C-BE32-E72D297353CC}">
              <c16:uniqueId val="{00000002-F05D-BD4F-A649-4FD8FC16D695}"/>
            </c:ext>
          </c:extLst>
        </c:ser>
        <c:ser>
          <c:idx val="1"/>
          <c:order val="1"/>
          <c:tx>
            <c:strRef>
              <c:f>'Väestö toiminnan mukaan2'!$AJ$29</c:f>
              <c:strCache>
                <c:ptCount val="1"/>
                <c:pt idx="0">
                  <c:v>Kainuun maakunta</c:v>
                </c:pt>
              </c:strCache>
            </c:strRef>
          </c:tx>
          <c:spPr>
            <a:ln w="28575" cap="rnd">
              <a:solidFill>
                <a:schemeClr val="tx2"/>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05D-BD4F-A649-4FD8FC16D695}"/>
                </c:ext>
              </c:extLst>
            </c:dLbl>
            <c:dLbl>
              <c:idx val="8"/>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05D-BD4F-A649-4FD8FC16D695}"/>
                </c:ext>
              </c:extLst>
            </c:dLbl>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'Väestö toiminnan mukaan2'!$AK$27:$AS$27</c:f>
              <c:strCache>
                <c:ptCount val="9"/>
                <c:pt idx="0">
                  <c:v>2010</c:v>
                </c:pt>
                <c:pt idx="1">
                  <c:v>2011</c:v>
                </c:pt>
                <c:pt idx="2">
                  <c:v>2012</c:v>
                </c:pt>
                <c:pt idx="3">
                  <c:v>2013</c:v>
                </c:pt>
                <c:pt idx="4">
                  <c:v>2014</c:v>
                </c:pt>
                <c:pt idx="5">
                  <c:v>2015</c:v>
                </c:pt>
                <c:pt idx="6">
                  <c:v>2016</c:v>
                </c:pt>
                <c:pt idx="7">
                  <c:v>2017</c:v>
                </c:pt>
                <c:pt idx="8">
                  <c:v>2018</c:v>
                </c:pt>
              </c:strCache>
            </c:strRef>
          </c:cat>
          <c:val>
            <c:numRef>
              <c:f>'Väestö toiminnan mukaan2'!$AK$29:$AS$29</c:f>
              <c:numCache>
                <c:formatCode>0.0\ %</c:formatCode>
                <c:ptCount val="9"/>
                <c:pt idx="0">
                  <c:v>0.14799779627105866</c:v>
                </c:pt>
                <c:pt idx="1">
                  <c:v>0.13649513456649426</c:v>
                </c:pt>
                <c:pt idx="2">
                  <c:v>0.14701035781544255</c:v>
                </c:pt>
                <c:pt idx="3">
                  <c:v>0.18355792763836876</c:v>
                </c:pt>
                <c:pt idx="4">
                  <c:v>0.19439642324888226</c:v>
                </c:pt>
                <c:pt idx="5">
                  <c:v>0.18446572427420579</c:v>
                </c:pt>
                <c:pt idx="6">
                  <c:v>0.15866736718484409</c:v>
                </c:pt>
                <c:pt idx="7">
                  <c:v>0.14872231149762108</c:v>
                </c:pt>
                <c:pt idx="8">
                  <c:v>0.12040796751606613</c:v>
                </c:pt>
              </c:numCache>
            </c:numRef>
          </c:val>
          <c:smooth val="0"/>
          <c:extLst>
            <c:ext xmlns:c16="http://schemas.microsoft.com/office/drawing/2014/chart" uri="{C3380CC4-5D6E-409C-BE32-E72D297353CC}">
              <c16:uniqueId val="{00000005-F05D-BD4F-A649-4FD8FC16D695}"/>
            </c:ext>
          </c:extLst>
        </c:ser>
        <c:dLbls>
          <c:showLegendKey val="0"/>
          <c:showVal val="0"/>
          <c:showCatName val="0"/>
          <c:showSerName val="0"/>
          <c:showPercent val="0"/>
          <c:showBubbleSize val="0"/>
        </c:dLbls>
        <c:smooth val="0"/>
        <c:axId val="494342584"/>
        <c:axId val="494344184"/>
      </c:lineChart>
      <c:catAx>
        <c:axId val="494342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fi-FI"/>
          </a:p>
        </c:txPr>
        <c:crossAx val="494344184"/>
        <c:crosses val="autoZero"/>
        <c:auto val="1"/>
        <c:lblAlgn val="ctr"/>
        <c:lblOffset val="100"/>
        <c:noMultiLvlLbl val="0"/>
      </c:catAx>
      <c:valAx>
        <c:axId val="494344184"/>
        <c:scaling>
          <c:orientation val="minMax"/>
        </c:scaling>
        <c:delete val="0"/>
        <c:axPos val="l"/>
        <c:majorGridlines>
          <c:spPr>
            <a:ln w="9525" cap="flat" cmpd="sng" algn="ctr">
              <a:solidFill>
                <a:schemeClr val="tx1">
                  <a:lumMod val="15000"/>
                  <a:lumOff val="85000"/>
                </a:schemeClr>
              </a:solidFill>
              <a:round/>
            </a:ln>
            <a:effectLst/>
          </c:spPr>
        </c:majorGridlines>
        <c:numFmt formatCode="0.0\ %"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fi-FI"/>
          </a:p>
        </c:txPr>
        <c:crossAx val="494342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aseline="0">
          <a:solidFill>
            <a:sysClr val="windowText" lastClr="000000"/>
          </a:solidFill>
        </a:defRPr>
      </a:pPr>
      <a:endParaRPr lang="fi-FI"/>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869542469981945E-2"/>
          <c:y val="6.6195939982347754E-2"/>
          <c:w val="0.89628992596855628"/>
          <c:h val="0.74062067815221244"/>
        </c:manualLayout>
      </c:layout>
      <c:lineChart>
        <c:grouping val="standard"/>
        <c:varyColors val="0"/>
        <c:ser>
          <c:idx val="0"/>
          <c:order val="0"/>
          <c:tx>
            <c:strRef>
              <c:f>'Taloudellinen huoltosuhde2'!$A$15</c:f>
              <c:strCache>
                <c:ptCount val="1"/>
                <c:pt idx="0">
                  <c:v>Koko maa</c:v>
                </c:pt>
              </c:strCache>
            </c:strRef>
          </c:tx>
          <c:spPr>
            <a:ln w="28575" cap="rnd">
              <a:solidFill>
                <a:schemeClr val="tx1">
                  <a:lumMod val="50000"/>
                  <a:lumOff val="50000"/>
                </a:schemeClr>
              </a:solidFill>
              <a:round/>
            </a:ln>
            <a:effectLst/>
          </c:spPr>
          <c:marker>
            <c:symbol val="none"/>
          </c:marker>
          <c:dLbls>
            <c:dLbl>
              <c:idx val="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927-6649-97A6-170693B79196}"/>
                </c:ext>
              </c:extLst>
            </c:dLbl>
            <c:dLbl>
              <c:idx val="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927-6649-97A6-170693B79196}"/>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Trebuchet MS" panose="020B0603020202020204" pitchFamily="34" charset="0"/>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'Taloudellinen huoltosuhde2'!$B$14:$J$14</c:f>
              <c:strCache>
                <c:ptCount val="9"/>
                <c:pt idx="0">
                  <c:v>2010</c:v>
                </c:pt>
                <c:pt idx="1">
                  <c:v>2011</c:v>
                </c:pt>
                <c:pt idx="2">
                  <c:v>2012</c:v>
                </c:pt>
                <c:pt idx="3">
                  <c:v>2013</c:v>
                </c:pt>
                <c:pt idx="4">
                  <c:v>2014</c:v>
                </c:pt>
                <c:pt idx="5">
                  <c:v>2015</c:v>
                </c:pt>
                <c:pt idx="6">
                  <c:v>2016</c:v>
                </c:pt>
                <c:pt idx="7">
                  <c:v>2017</c:v>
                </c:pt>
                <c:pt idx="8">
                  <c:v>2018</c:v>
                </c:pt>
              </c:strCache>
            </c:strRef>
          </c:cat>
          <c:val>
            <c:numRef>
              <c:f>'Taloudellinen huoltosuhde2'!$B$15:$J$15</c:f>
              <c:numCache>
                <c:formatCode>0.0</c:formatCode>
                <c:ptCount val="9"/>
                <c:pt idx="0">
                  <c:v>131.1</c:v>
                </c:pt>
                <c:pt idx="1">
                  <c:v>129.4</c:v>
                </c:pt>
                <c:pt idx="2">
                  <c:v>131.9</c:v>
                </c:pt>
                <c:pt idx="3">
                  <c:v>136.80000000000001</c:v>
                </c:pt>
                <c:pt idx="4">
                  <c:v>140.6</c:v>
                </c:pt>
                <c:pt idx="5">
                  <c:v>143.19999999999999</c:v>
                </c:pt>
                <c:pt idx="6">
                  <c:v>141.80000000000001</c:v>
                </c:pt>
                <c:pt idx="7">
                  <c:v>136.80000000000001</c:v>
                </c:pt>
                <c:pt idx="8">
                  <c:v>132.5</c:v>
                </c:pt>
              </c:numCache>
            </c:numRef>
          </c:val>
          <c:smooth val="0"/>
          <c:extLst>
            <c:ext xmlns:c16="http://schemas.microsoft.com/office/drawing/2014/chart" uri="{C3380CC4-5D6E-409C-BE32-E72D297353CC}">
              <c16:uniqueId val="{00000002-B927-6649-97A6-170693B79196}"/>
            </c:ext>
          </c:extLst>
        </c:ser>
        <c:ser>
          <c:idx val="1"/>
          <c:order val="1"/>
          <c:tx>
            <c:strRef>
              <c:f>'Taloudellinen huoltosuhde2'!$A$16</c:f>
              <c:strCache>
                <c:ptCount val="1"/>
                <c:pt idx="0">
                  <c:v>Kainuun maakunta</c:v>
                </c:pt>
              </c:strCache>
            </c:strRef>
          </c:tx>
          <c:spPr>
            <a:ln w="28575" cap="rnd">
              <a:solidFill>
                <a:schemeClr val="tx2"/>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927-6649-97A6-170693B79196}"/>
                </c:ext>
              </c:extLst>
            </c:dLbl>
            <c:dLbl>
              <c:idx val="8"/>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927-6649-97A6-170693B79196}"/>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Trebuchet MS" panose="020B0603020202020204" pitchFamily="34" charset="0"/>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'Taloudellinen huoltosuhde2'!$B$14:$J$14</c:f>
              <c:strCache>
                <c:ptCount val="9"/>
                <c:pt idx="0">
                  <c:v>2010</c:v>
                </c:pt>
                <c:pt idx="1">
                  <c:v>2011</c:v>
                </c:pt>
                <c:pt idx="2">
                  <c:v>2012</c:v>
                </c:pt>
                <c:pt idx="3">
                  <c:v>2013</c:v>
                </c:pt>
                <c:pt idx="4">
                  <c:v>2014</c:v>
                </c:pt>
                <c:pt idx="5">
                  <c:v>2015</c:v>
                </c:pt>
                <c:pt idx="6">
                  <c:v>2016</c:v>
                </c:pt>
                <c:pt idx="7">
                  <c:v>2017</c:v>
                </c:pt>
                <c:pt idx="8">
                  <c:v>2018</c:v>
                </c:pt>
              </c:strCache>
            </c:strRef>
          </c:cat>
          <c:val>
            <c:numRef>
              <c:f>'Taloudellinen huoltosuhde2'!$B$16:$J$16</c:f>
              <c:numCache>
                <c:formatCode>0.0</c:formatCode>
                <c:ptCount val="9"/>
                <c:pt idx="0">
                  <c:v>166.3</c:v>
                </c:pt>
                <c:pt idx="1">
                  <c:v>162.1</c:v>
                </c:pt>
                <c:pt idx="2">
                  <c:v>164.9</c:v>
                </c:pt>
                <c:pt idx="3">
                  <c:v>174.9</c:v>
                </c:pt>
                <c:pt idx="4">
                  <c:v>178.9</c:v>
                </c:pt>
                <c:pt idx="5">
                  <c:v>177.7</c:v>
                </c:pt>
                <c:pt idx="6">
                  <c:v>171.7</c:v>
                </c:pt>
                <c:pt idx="7">
                  <c:v>170.5</c:v>
                </c:pt>
                <c:pt idx="8">
                  <c:v>162.5</c:v>
                </c:pt>
              </c:numCache>
            </c:numRef>
          </c:val>
          <c:smooth val="0"/>
          <c:extLst>
            <c:ext xmlns:c16="http://schemas.microsoft.com/office/drawing/2014/chart" uri="{C3380CC4-5D6E-409C-BE32-E72D297353CC}">
              <c16:uniqueId val="{00000005-B927-6649-97A6-170693B79196}"/>
            </c:ext>
          </c:extLst>
        </c:ser>
        <c:dLbls>
          <c:showLegendKey val="0"/>
          <c:showVal val="0"/>
          <c:showCatName val="0"/>
          <c:showSerName val="0"/>
          <c:showPercent val="0"/>
          <c:showBubbleSize val="0"/>
        </c:dLbls>
        <c:smooth val="0"/>
        <c:axId val="473102392"/>
        <c:axId val="473102712"/>
      </c:lineChart>
      <c:catAx>
        <c:axId val="473102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Trebuchet MS" panose="020B0603020202020204" pitchFamily="34" charset="0"/>
                <a:ea typeface="+mn-ea"/>
                <a:cs typeface="+mn-cs"/>
              </a:defRPr>
            </a:pPr>
            <a:endParaRPr lang="fi-FI"/>
          </a:p>
        </c:txPr>
        <c:crossAx val="473102712"/>
        <c:crosses val="autoZero"/>
        <c:auto val="1"/>
        <c:lblAlgn val="ctr"/>
        <c:lblOffset val="100"/>
        <c:noMultiLvlLbl val="0"/>
      </c:catAx>
      <c:valAx>
        <c:axId val="47310271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Trebuchet MS" panose="020B0603020202020204" pitchFamily="34" charset="0"/>
                <a:ea typeface="+mn-ea"/>
                <a:cs typeface="+mn-cs"/>
              </a:defRPr>
            </a:pPr>
            <a:endParaRPr lang="fi-FI"/>
          </a:p>
        </c:txPr>
        <c:crossAx val="473102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Trebuchet MS" panose="020B0603020202020204" pitchFamily="34" charset="0"/>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aseline="0">
          <a:solidFill>
            <a:sysClr val="windowText" lastClr="000000"/>
          </a:solidFill>
          <a:latin typeface="Trebuchet MS" panose="020B0603020202020204" pitchFamily="34" charset="0"/>
        </a:defRPr>
      </a:pPr>
      <a:endParaRPr lang="fi-FI"/>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015849673202617E-2"/>
          <c:y val="9.9762731481481487E-2"/>
          <c:w val="0.9141573529411765"/>
          <c:h val="0.71820728615718155"/>
        </c:manualLayout>
      </c:layout>
      <c:barChart>
        <c:barDir val="col"/>
        <c:grouping val="stacked"/>
        <c:varyColors val="0"/>
        <c:ser>
          <c:idx val="0"/>
          <c:order val="0"/>
          <c:tx>
            <c:strRef>
              <c:f>'Viljelijät iän mukaan2'!$P$3</c:f>
              <c:strCache>
                <c:ptCount val="1"/>
                <c:pt idx="0">
                  <c:v>Alle 25</c:v>
                </c:pt>
              </c:strCache>
            </c:strRef>
          </c:tx>
          <c:spPr>
            <a:solidFill>
              <a:schemeClr val="tx1"/>
            </a:solidFill>
            <a:ln>
              <a:solidFill>
                <a:schemeClr val="tx1"/>
              </a:solidFill>
            </a:ln>
            <a:effectLst/>
          </c:spPr>
          <c:invertIfNegative val="0"/>
          <c:dLbls>
            <c:dLbl>
              <c:idx val="0"/>
              <c:layout>
                <c:manualLayout>
                  <c:x val="0"/>
                  <c:y val="1.175925925925925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C03-4271-A96C-A84A158BA789}"/>
                </c:ext>
              </c:extLst>
            </c:dLbl>
            <c:dLbl>
              <c:idx val="1"/>
              <c:layout>
                <c:manualLayout>
                  <c:x val="0"/>
                  <c:y val="1.175925925925925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C03-4271-A96C-A84A158BA789}"/>
                </c:ext>
              </c:extLst>
            </c:dLbl>
            <c:dLbl>
              <c:idx val="2"/>
              <c:layout>
                <c:manualLayout>
                  <c:x val="-3.8044222819259745E-17"/>
                  <c:y val="1.175925925925915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C03-4271-A96C-A84A158BA789}"/>
                </c:ext>
              </c:extLst>
            </c:dLbl>
            <c:dLbl>
              <c:idx val="3"/>
              <c:layout>
                <c:manualLayout>
                  <c:x val="-7.6088445638519489E-17"/>
                  <c:y val="1.175925925925915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C03-4271-A96C-A84A158BA789}"/>
                </c:ext>
              </c:extLst>
            </c:dLbl>
            <c:dLbl>
              <c:idx val="4"/>
              <c:layout>
                <c:manualLayout>
                  <c:x val="0"/>
                  <c:y val="8.81944444444444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C03-4271-A96C-A84A158BA789}"/>
                </c:ext>
              </c:extLst>
            </c:dLbl>
            <c:dLbl>
              <c:idx val="5"/>
              <c:layout>
                <c:manualLayout>
                  <c:x val="-7.6134225695800619E-17"/>
                  <c:y val="1.176110891712885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C03-4271-A96C-A84A158BA789}"/>
                </c:ext>
              </c:extLst>
            </c:dLbl>
            <c:dLbl>
              <c:idx val="6"/>
              <c:layout>
                <c:manualLayout>
                  <c:x val="-7.6134225695800619E-17"/>
                  <c:y val="1.176110891712874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C03-4271-A96C-A84A158BA789}"/>
                </c:ext>
              </c:extLst>
            </c:dLbl>
            <c:dLbl>
              <c:idx val="7"/>
              <c:layout>
                <c:manualLayout>
                  <c:x val="-1.5217689127703898E-16"/>
                  <c:y val="8.81944444444444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C03-4271-A96C-A84A158BA789}"/>
                </c:ext>
              </c:extLst>
            </c:dLbl>
            <c:dLbl>
              <c:idx val="8"/>
              <c:layout>
                <c:manualLayout>
                  <c:x val="0"/>
                  <c:y val="8.81944444444444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C03-4271-A96C-A84A158BA789}"/>
                </c:ext>
              </c:extLst>
            </c:dLbl>
            <c:dLbl>
              <c:idx val="9"/>
              <c:layout>
                <c:manualLayout>
                  <c:x val="-1.5217689127703898E-16"/>
                  <c:y val="8.81944444444444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C03-4271-A96C-A84A158BA789}"/>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'Viljelijät iän mukaan2'!$Q$1:$Z$1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'Viljelijät iän mukaan2'!$Q$3:$Z$3</c:f>
              <c:numCache>
                <c:formatCode>General</c:formatCode>
                <c:ptCount val="10"/>
                <c:pt idx="0">
                  <c:v>4</c:v>
                </c:pt>
                <c:pt idx="1">
                  <c:v>4</c:v>
                </c:pt>
                <c:pt idx="2">
                  <c:v>3</c:v>
                </c:pt>
                <c:pt idx="3">
                  <c:v>5</c:v>
                </c:pt>
                <c:pt idx="4">
                  <c:v>4</c:v>
                </c:pt>
                <c:pt idx="5">
                  <c:v>6</c:v>
                </c:pt>
                <c:pt idx="6">
                  <c:v>5</c:v>
                </c:pt>
                <c:pt idx="7">
                  <c:v>0</c:v>
                </c:pt>
                <c:pt idx="8">
                  <c:v>1</c:v>
                </c:pt>
                <c:pt idx="9">
                  <c:v>1</c:v>
                </c:pt>
              </c:numCache>
            </c:numRef>
          </c:val>
          <c:extLst>
            <c:ext xmlns:c16="http://schemas.microsoft.com/office/drawing/2014/chart" uri="{C3380CC4-5D6E-409C-BE32-E72D297353CC}">
              <c16:uniqueId val="{0000000A-5C03-4271-A96C-A84A158BA789}"/>
            </c:ext>
          </c:extLst>
        </c:ser>
        <c:ser>
          <c:idx val="1"/>
          <c:order val="1"/>
          <c:tx>
            <c:strRef>
              <c:f>'Viljelijät iän mukaan2'!$P$4</c:f>
              <c:strCache>
                <c:ptCount val="1"/>
                <c:pt idx="0">
                  <c:v>25-34</c:v>
                </c:pt>
              </c:strCache>
            </c:strRef>
          </c:tx>
          <c:spPr>
            <a:solidFill>
              <a:schemeClr val="tx2"/>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'Viljelijät iän mukaan2'!$Q$1:$Z$1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'Viljelijät iän mukaan2'!$Q$4:$Z$4</c:f>
              <c:numCache>
                <c:formatCode>General</c:formatCode>
                <c:ptCount val="10"/>
                <c:pt idx="0">
                  <c:v>65</c:v>
                </c:pt>
                <c:pt idx="1">
                  <c:v>58</c:v>
                </c:pt>
                <c:pt idx="2">
                  <c:v>59</c:v>
                </c:pt>
                <c:pt idx="3">
                  <c:v>52</c:v>
                </c:pt>
                <c:pt idx="4">
                  <c:v>46</c:v>
                </c:pt>
                <c:pt idx="5">
                  <c:v>43</c:v>
                </c:pt>
                <c:pt idx="6">
                  <c:v>39</c:v>
                </c:pt>
                <c:pt idx="7">
                  <c:v>44</c:v>
                </c:pt>
                <c:pt idx="8">
                  <c:v>36</c:v>
                </c:pt>
                <c:pt idx="9">
                  <c:v>33</c:v>
                </c:pt>
              </c:numCache>
            </c:numRef>
          </c:val>
          <c:extLst>
            <c:ext xmlns:c16="http://schemas.microsoft.com/office/drawing/2014/chart" uri="{C3380CC4-5D6E-409C-BE32-E72D297353CC}">
              <c16:uniqueId val="{0000000B-5C03-4271-A96C-A84A158BA789}"/>
            </c:ext>
          </c:extLst>
        </c:ser>
        <c:ser>
          <c:idx val="2"/>
          <c:order val="2"/>
          <c:tx>
            <c:strRef>
              <c:f>'Viljelijät iän mukaan2'!$P$5</c:f>
              <c:strCache>
                <c:ptCount val="1"/>
                <c:pt idx="0">
                  <c:v>35-44</c:v>
                </c:pt>
              </c:strCache>
            </c:strRef>
          </c:tx>
          <c:spPr>
            <a:solidFill>
              <a:schemeClr val="tx2">
                <a:lumMod val="60000"/>
                <a:lumOff val="40000"/>
              </a:schemeClr>
            </a:solidFill>
            <a:ln>
              <a:solidFill>
                <a:schemeClr val="tx2">
                  <a:lumMod val="60000"/>
                  <a:lumOff val="4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'Viljelijät iän mukaan2'!$Q$1:$Z$1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'Viljelijät iän mukaan2'!$Q$5:$Z$5</c:f>
              <c:numCache>
                <c:formatCode>General</c:formatCode>
                <c:ptCount val="10"/>
                <c:pt idx="0">
                  <c:v>156</c:v>
                </c:pt>
                <c:pt idx="1">
                  <c:v>152</c:v>
                </c:pt>
                <c:pt idx="2">
                  <c:v>140</c:v>
                </c:pt>
                <c:pt idx="3">
                  <c:v>135</c:v>
                </c:pt>
                <c:pt idx="4">
                  <c:v>124</c:v>
                </c:pt>
                <c:pt idx="5">
                  <c:v>120</c:v>
                </c:pt>
                <c:pt idx="6">
                  <c:v>105</c:v>
                </c:pt>
                <c:pt idx="7">
                  <c:v>89</c:v>
                </c:pt>
                <c:pt idx="8">
                  <c:v>92</c:v>
                </c:pt>
                <c:pt idx="9">
                  <c:v>93</c:v>
                </c:pt>
              </c:numCache>
            </c:numRef>
          </c:val>
          <c:extLst>
            <c:ext xmlns:c16="http://schemas.microsoft.com/office/drawing/2014/chart" uri="{C3380CC4-5D6E-409C-BE32-E72D297353CC}">
              <c16:uniqueId val="{0000000C-5C03-4271-A96C-A84A158BA789}"/>
            </c:ext>
          </c:extLst>
        </c:ser>
        <c:ser>
          <c:idx val="3"/>
          <c:order val="3"/>
          <c:tx>
            <c:strRef>
              <c:f>'Viljelijät iän mukaan2'!$P$6</c:f>
              <c:strCache>
                <c:ptCount val="1"/>
                <c:pt idx="0">
                  <c:v>45-54</c:v>
                </c:pt>
              </c:strCache>
            </c:strRef>
          </c:tx>
          <c:spPr>
            <a:solidFill>
              <a:schemeClr val="tx2">
                <a:lumMod val="20000"/>
                <a:lumOff val="80000"/>
              </a:schemeClr>
            </a:solidFill>
            <a:ln>
              <a:solidFill>
                <a:schemeClr val="tx2">
                  <a:lumMod val="20000"/>
                  <a:lumOff val="8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'Viljelijät iän mukaan2'!$Q$1:$Z$1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'Viljelijät iän mukaan2'!$Q$6:$Z$6</c:f>
              <c:numCache>
                <c:formatCode>General</c:formatCode>
                <c:ptCount val="10"/>
                <c:pt idx="0">
                  <c:v>299</c:v>
                </c:pt>
                <c:pt idx="1">
                  <c:v>288</c:v>
                </c:pt>
                <c:pt idx="2">
                  <c:v>251</c:v>
                </c:pt>
                <c:pt idx="3">
                  <c:v>227</c:v>
                </c:pt>
                <c:pt idx="4">
                  <c:v>214</c:v>
                </c:pt>
                <c:pt idx="5">
                  <c:v>214</c:v>
                </c:pt>
                <c:pt idx="6">
                  <c:v>179</c:v>
                </c:pt>
                <c:pt idx="7">
                  <c:v>164</c:v>
                </c:pt>
                <c:pt idx="8">
                  <c:v>148</c:v>
                </c:pt>
                <c:pt idx="9">
                  <c:v>132</c:v>
                </c:pt>
              </c:numCache>
            </c:numRef>
          </c:val>
          <c:extLst>
            <c:ext xmlns:c16="http://schemas.microsoft.com/office/drawing/2014/chart" uri="{C3380CC4-5D6E-409C-BE32-E72D297353CC}">
              <c16:uniqueId val="{0000000D-5C03-4271-A96C-A84A158BA789}"/>
            </c:ext>
          </c:extLst>
        </c:ser>
        <c:ser>
          <c:idx val="4"/>
          <c:order val="4"/>
          <c:tx>
            <c:strRef>
              <c:f>'Viljelijät iän mukaan2'!$P$7</c:f>
              <c:strCache>
                <c:ptCount val="1"/>
                <c:pt idx="0">
                  <c:v>55-64</c:v>
                </c:pt>
              </c:strCache>
            </c:strRef>
          </c:tx>
          <c:spPr>
            <a:solidFill>
              <a:schemeClr val="accent4">
                <a:lumMod val="40000"/>
                <a:lumOff val="60000"/>
              </a:schemeClr>
            </a:solidFill>
            <a:ln>
              <a:solidFill>
                <a:schemeClr val="accent4">
                  <a:lumMod val="40000"/>
                  <a:lumOff val="6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'Viljelijät iän mukaan2'!$Q$1:$Z$1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'Viljelijät iän mukaan2'!$Q$7:$Z$7</c:f>
              <c:numCache>
                <c:formatCode>General</c:formatCode>
                <c:ptCount val="10"/>
                <c:pt idx="0">
                  <c:v>230</c:v>
                </c:pt>
                <c:pt idx="1">
                  <c:v>232</c:v>
                </c:pt>
                <c:pt idx="2">
                  <c:v>227</c:v>
                </c:pt>
                <c:pt idx="3">
                  <c:v>230</c:v>
                </c:pt>
                <c:pt idx="4">
                  <c:v>221</c:v>
                </c:pt>
                <c:pt idx="5">
                  <c:v>208</c:v>
                </c:pt>
                <c:pt idx="6">
                  <c:v>191</c:v>
                </c:pt>
                <c:pt idx="7">
                  <c:v>188</c:v>
                </c:pt>
                <c:pt idx="8">
                  <c:v>193</c:v>
                </c:pt>
                <c:pt idx="9">
                  <c:v>196</c:v>
                </c:pt>
              </c:numCache>
            </c:numRef>
          </c:val>
          <c:extLst>
            <c:ext xmlns:c16="http://schemas.microsoft.com/office/drawing/2014/chart" uri="{C3380CC4-5D6E-409C-BE32-E72D297353CC}">
              <c16:uniqueId val="{0000000E-5C03-4271-A96C-A84A158BA789}"/>
            </c:ext>
          </c:extLst>
        </c:ser>
        <c:ser>
          <c:idx val="5"/>
          <c:order val="5"/>
          <c:tx>
            <c:strRef>
              <c:f>'Viljelijät iän mukaan2'!$P$8</c:f>
              <c:strCache>
                <c:ptCount val="1"/>
                <c:pt idx="0">
                  <c:v>Yli 64</c:v>
                </c:pt>
              </c:strCache>
            </c:strRef>
          </c:tx>
          <c:spPr>
            <a:solidFill>
              <a:schemeClr val="accent4"/>
            </a:solidFill>
            <a:ln>
              <a:solidFill>
                <a:schemeClr val="accent4">
                  <a:lumMod val="20000"/>
                  <a:lumOff val="8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'Viljelijät iän mukaan2'!$Q$1:$Z$1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'Viljelijät iän mukaan2'!$Q$8:$Z$8</c:f>
              <c:numCache>
                <c:formatCode>General</c:formatCode>
                <c:ptCount val="10"/>
                <c:pt idx="0">
                  <c:v>42</c:v>
                </c:pt>
                <c:pt idx="1">
                  <c:v>48</c:v>
                </c:pt>
                <c:pt idx="2">
                  <c:v>47</c:v>
                </c:pt>
                <c:pt idx="3">
                  <c:v>55</c:v>
                </c:pt>
                <c:pt idx="4">
                  <c:v>58</c:v>
                </c:pt>
                <c:pt idx="5">
                  <c:v>70</c:v>
                </c:pt>
                <c:pt idx="6">
                  <c:v>75</c:v>
                </c:pt>
                <c:pt idx="7">
                  <c:v>70</c:v>
                </c:pt>
                <c:pt idx="8">
                  <c:v>78</c:v>
                </c:pt>
                <c:pt idx="9">
                  <c:v>87</c:v>
                </c:pt>
              </c:numCache>
            </c:numRef>
          </c:val>
          <c:extLst>
            <c:ext xmlns:c16="http://schemas.microsoft.com/office/drawing/2014/chart" uri="{C3380CC4-5D6E-409C-BE32-E72D297353CC}">
              <c16:uniqueId val="{0000000F-5C03-4271-A96C-A84A158BA789}"/>
            </c:ext>
          </c:extLst>
        </c:ser>
        <c:dLbls>
          <c:showLegendKey val="0"/>
          <c:showVal val="0"/>
          <c:showCatName val="0"/>
          <c:showSerName val="0"/>
          <c:showPercent val="0"/>
          <c:showBubbleSize val="0"/>
        </c:dLbls>
        <c:gapWidth val="100"/>
        <c:overlap val="100"/>
        <c:axId val="484965368"/>
        <c:axId val="484965688"/>
      </c:barChart>
      <c:catAx>
        <c:axId val="484965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fi-FI"/>
          </a:p>
        </c:txPr>
        <c:crossAx val="484965688"/>
        <c:crosses val="autoZero"/>
        <c:auto val="1"/>
        <c:lblAlgn val="ctr"/>
        <c:lblOffset val="500"/>
        <c:noMultiLvlLbl val="0"/>
      </c:catAx>
      <c:valAx>
        <c:axId val="4849656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fi-FI"/>
          </a:p>
        </c:txPr>
        <c:crossAx val="484965368"/>
        <c:crosses val="autoZero"/>
        <c:crossBetween val="between"/>
      </c:valAx>
      <c:spPr>
        <a:noFill/>
        <a:ln>
          <a:noFill/>
        </a:ln>
        <a:effectLst/>
      </c:spPr>
    </c:plotArea>
    <c:legend>
      <c:legendPos val="b"/>
      <c:layout>
        <c:manualLayout>
          <c:xMode val="edge"/>
          <c:yMode val="edge"/>
          <c:x val="0.25498870370370369"/>
          <c:y val="0.94640555555555561"/>
          <c:w val="0.49002259259259257"/>
          <c:h val="5.3594444444444445E-2"/>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aseline="0">
          <a:solidFill>
            <a:sysClr val="windowText" lastClr="000000"/>
          </a:solidFill>
        </a:defRPr>
      </a:pPr>
      <a:endParaRPr lang="fi-FI"/>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'Yritysten lkm2'!$A$23</c:f>
              <c:strCache>
                <c:ptCount val="1"/>
                <c:pt idx="0">
                  <c:v>Kainuun maakunta</c:v>
                </c:pt>
              </c:strCache>
            </c:strRef>
          </c:tx>
          <c:spPr>
            <a:solidFill>
              <a:schemeClr val="tx2"/>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Trebuchet MS" panose="020B0603020202020204" pitchFamily="34" charset="0"/>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'Yritysten lkm2'!$B$22:$K$22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'Yritysten lkm2'!$B$23:$K$23</c:f>
              <c:numCache>
                <c:formatCode>General</c:formatCode>
                <c:ptCount val="10"/>
                <c:pt idx="0">
                  <c:v>919</c:v>
                </c:pt>
                <c:pt idx="1">
                  <c:v>906</c:v>
                </c:pt>
                <c:pt idx="2">
                  <c:v>836</c:v>
                </c:pt>
                <c:pt idx="3">
                  <c:v>815</c:v>
                </c:pt>
                <c:pt idx="4">
                  <c:v>790</c:v>
                </c:pt>
                <c:pt idx="5">
                  <c:v>776</c:v>
                </c:pt>
                <c:pt idx="6">
                  <c:v>666</c:v>
                </c:pt>
                <c:pt idx="7">
                  <c:v>647</c:v>
                </c:pt>
                <c:pt idx="8">
                  <c:v>637</c:v>
                </c:pt>
                <c:pt idx="9">
                  <c:v>630</c:v>
                </c:pt>
              </c:numCache>
            </c:numRef>
          </c:val>
          <c:extLst>
            <c:ext xmlns:c16="http://schemas.microsoft.com/office/drawing/2014/chart" uri="{C3380CC4-5D6E-409C-BE32-E72D297353CC}">
              <c16:uniqueId val="{00000000-4040-AE4E-9504-51712BB55C6F}"/>
            </c:ext>
          </c:extLst>
        </c:ser>
        <c:dLbls>
          <c:showLegendKey val="0"/>
          <c:showVal val="0"/>
          <c:showCatName val="0"/>
          <c:showSerName val="0"/>
          <c:showPercent val="0"/>
          <c:showBubbleSize val="0"/>
        </c:dLbls>
        <c:gapWidth val="100"/>
        <c:overlap val="-27"/>
        <c:axId val="468315704"/>
        <c:axId val="468319864"/>
      </c:barChart>
      <c:catAx>
        <c:axId val="468315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Trebuchet MS" panose="020B0603020202020204" pitchFamily="34" charset="0"/>
                <a:ea typeface="+mn-ea"/>
                <a:cs typeface="+mn-cs"/>
              </a:defRPr>
            </a:pPr>
            <a:endParaRPr lang="fi-FI"/>
          </a:p>
        </c:txPr>
        <c:crossAx val="468319864"/>
        <c:crosses val="autoZero"/>
        <c:auto val="1"/>
        <c:lblAlgn val="ctr"/>
        <c:lblOffset val="100"/>
        <c:noMultiLvlLbl val="0"/>
      </c:catAx>
      <c:valAx>
        <c:axId val="468319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Trebuchet MS" panose="020B0603020202020204" pitchFamily="34" charset="0"/>
                <a:ea typeface="+mn-ea"/>
                <a:cs typeface="+mn-cs"/>
              </a:defRPr>
            </a:pPr>
            <a:endParaRPr lang="fi-FI"/>
          </a:p>
        </c:txPr>
        <c:crossAx val="4683157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aseline="0">
          <a:solidFill>
            <a:sysClr val="windowText" lastClr="000000"/>
          </a:solidFill>
          <a:latin typeface="Trebuchet MS" panose="020B0603020202020204" pitchFamily="34" charset="0"/>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0.26316</cdr:x>
      <cdr:y>0.1661</cdr:y>
    </cdr:from>
    <cdr:to>
      <cdr:x>0.35459</cdr:x>
      <cdr:y>0.22949</cdr:y>
    </cdr:to>
    <cdr:sp macro="" textlink="">
      <cdr:nvSpPr>
        <cdr:cNvPr id="2" name="Tekstiruutu 3">
          <a:extLst xmlns:a="http://schemas.openxmlformats.org/drawingml/2006/main">
            <a:ext uri="{FF2B5EF4-FFF2-40B4-BE49-F238E27FC236}">
              <a16:creationId xmlns:a16="http://schemas.microsoft.com/office/drawing/2014/main" id="{B8F3DEB9-C234-45C2-84FB-F4EE436752D5}"/>
            </a:ext>
          </a:extLst>
        </cdr:cNvPr>
        <cdr:cNvSpPr txBox="1"/>
      </cdr:nvSpPr>
      <cdr:spPr>
        <a:xfrm xmlns:a="http://schemas.openxmlformats.org/drawingml/2006/main">
          <a:off x="1610519" y="717550"/>
          <a:ext cx="559594" cy="27384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fi-FI" sz="900">
              <a:solidFill>
                <a:sysClr val="windowText" lastClr="000000"/>
              </a:solidFill>
            </a:rPr>
            <a:t>727</a:t>
          </a:r>
        </a:p>
      </cdr:txBody>
    </cdr:sp>
  </cdr:relSizeAnchor>
  <cdr:relSizeAnchor xmlns:cdr="http://schemas.openxmlformats.org/drawingml/2006/chartDrawing">
    <cdr:from>
      <cdr:x>0.35226</cdr:x>
      <cdr:y>0.1865</cdr:y>
    </cdr:from>
    <cdr:to>
      <cdr:x>0.4437</cdr:x>
      <cdr:y>0.24989</cdr:y>
    </cdr:to>
    <cdr:sp macro="" textlink="">
      <cdr:nvSpPr>
        <cdr:cNvPr id="3" name="Tekstiruutu 3">
          <a:extLst xmlns:a="http://schemas.openxmlformats.org/drawingml/2006/main">
            <a:ext uri="{FF2B5EF4-FFF2-40B4-BE49-F238E27FC236}">
              <a16:creationId xmlns:a16="http://schemas.microsoft.com/office/drawing/2014/main" id="{31DA10D2-CBA0-401C-88D9-1E4E9791CEB2}"/>
            </a:ext>
          </a:extLst>
        </cdr:cNvPr>
        <cdr:cNvSpPr txBox="1"/>
      </cdr:nvSpPr>
      <cdr:spPr>
        <a:xfrm xmlns:a="http://schemas.openxmlformats.org/drawingml/2006/main">
          <a:off x="2154518" y="805183"/>
          <a:ext cx="559277" cy="27367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fi-FI" sz="900">
              <a:solidFill>
                <a:sysClr val="windowText" lastClr="000000"/>
              </a:solidFill>
            </a:rPr>
            <a:t>704</a:t>
          </a:r>
        </a:p>
      </cdr:txBody>
    </cdr:sp>
  </cdr:relSizeAnchor>
  <cdr:relSizeAnchor xmlns:cdr="http://schemas.openxmlformats.org/drawingml/2006/chartDrawing">
    <cdr:from>
      <cdr:x>0.44603</cdr:x>
      <cdr:y>0.2102</cdr:y>
    </cdr:from>
    <cdr:to>
      <cdr:x>0.53747</cdr:x>
      <cdr:y>0.27359</cdr:y>
    </cdr:to>
    <cdr:sp macro="" textlink="">
      <cdr:nvSpPr>
        <cdr:cNvPr id="4" name="Tekstiruutu 3">
          <a:extLst xmlns:a="http://schemas.openxmlformats.org/drawingml/2006/main">
            <a:ext uri="{FF2B5EF4-FFF2-40B4-BE49-F238E27FC236}">
              <a16:creationId xmlns:a16="http://schemas.microsoft.com/office/drawing/2014/main" id="{FCC8768B-49F2-4655-B742-A9B2B09E1B3F}"/>
            </a:ext>
          </a:extLst>
        </cdr:cNvPr>
        <cdr:cNvSpPr txBox="1"/>
      </cdr:nvSpPr>
      <cdr:spPr>
        <a:xfrm xmlns:a="http://schemas.openxmlformats.org/drawingml/2006/main">
          <a:off x="2729706" y="908050"/>
          <a:ext cx="559594" cy="27384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fi-FI" sz="900">
              <a:solidFill>
                <a:sysClr val="windowText" lastClr="000000"/>
              </a:solidFill>
            </a:rPr>
            <a:t>667</a:t>
          </a:r>
        </a:p>
      </cdr:txBody>
    </cdr:sp>
  </cdr:relSizeAnchor>
  <cdr:relSizeAnchor xmlns:cdr="http://schemas.openxmlformats.org/drawingml/2006/chartDrawing">
    <cdr:from>
      <cdr:x>0.53552</cdr:x>
      <cdr:y>0.21846</cdr:y>
    </cdr:from>
    <cdr:to>
      <cdr:x>0.62696</cdr:x>
      <cdr:y>0.28185</cdr:y>
    </cdr:to>
    <cdr:sp macro="" textlink="">
      <cdr:nvSpPr>
        <cdr:cNvPr id="5" name="Tekstiruutu 1">
          <a:extLst xmlns:a="http://schemas.openxmlformats.org/drawingml/2006/main">
            <a:ext uri="{FF2B5EF4-FFF2-40B4-BE49-F238E27FC236}">
              <a16:creationId xmlns:a16="http://schemas.microsoft.com/office/drawing/2014/main" id="{A2FC139F-0C62-40B4-9934-C3A5C99FED8B}"/>
            </a:ext>
          </a:extLst>
        </cdr:cNvPr>
        <cdr:cNvSpPr txBox="1"/>
      </cdr:nvSpPr>
      <cdr:spPr>
        <a:xfrm xmlns:a="http://schemas.openxmlformats.org/drawingml/2006/main">
          <a:off x="3277393" y="943768"/>
          <a:ext cx="559594" cy="27384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fi-FI" sz="900">
              <a:solidFill>
                <a:sysClr val="windowText" lastClr="000000"/>
              </a:solidFill>
            </a:rPr>
            <a:t>661</a:t>
          </a:r>
        </a:p>
      </cdr:txBody>
    </cdr:sp>
  </cdr:relSizeAnchor>
  <cdr:relSizeAnchor xmlns:cdr="http://schemas.openxmlformats.org/drawingml/2006/chartDrawing">
    <cdr:from>
      <cdr:x>0.62696</cdr:x>
      <cdr:y>0.26532</cdr:y>
    </cdr:from>
    <cdr:to>
      <cdr:x>0.7184</cdr:x>
      <cdr:y>0.32871</cdr:y>
    </cdr:to>
    <cdr:sp macro="" textlink="">
      <cdr:nvSpPr>
        <cdr:cNvPr id="6" name="Tekstiruutu 1">
          <a:extLst xmlns:a="http://schemas.openxmlformats.org/drawingml/2006/main">
            <a:ext uri="{FF2B5EF4-FFF2-40B4-BE49-F238E27FC236}">
              <a16:creationId xmlns:a16="http://schemas.microsoft.com/office/drawing/2014/main" id="{3E4EAC3E-59E5-4C1F-BF15-98BB8D2046BB}"/>
            </a:ext>
          </a:extLst>
        </cdr:cNvPr>
        <cdr:cNvSpPr txBox="1"/>
      </cdr:nvSpPr>
      <cdr:spPr>
        <a:xfrm xmlns:a="http://schemas.openxmlformats.org/drawingml/2006/main">
          <a:off x="3836988" y="1146174"/>
          <a:ext cx="559594" cy="27384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fi-FI" sz="900">
              <a:solidFill>
                <a:sysClr val="windowText" lastClr="000000"/>
              </a:solidFill>
            </a:rPr>
            <a:t>594</a:t>
          </a:r>
        </a:p>
      </cdr:txBody>
    </cdr:sp>
  </cdr:relSizeAnchor>
  <cdr:relSizeAnchor xmlns:cdr="http://schemas.openxmlformats.org/drawingml/2006/chartDrawing">
    <cdr:from>
      <cdr:x>0.7184</cdr:x>
      <cdr:y>0.29288</cdr:y>
    </cdr:from>
    <cdr:to>
      <cdr:x>0.80983</cdr:x>
      <cdr:y>0.35627</cdr:y>
    </cdr:to>
    <cdr:sp macro="" textlink="">
      <cdr:nvSpPr>
        <cdr:cNvPr id="7" name="Tekstiruutu 1">
          <a:extLst xmlns:a="http://schemas.openxmlformats.org/drawingml/2006/main">
            <a:ext uri="{FF2B5EF4-FFF2-40B4-BE49-F238E27FC236}">
              <a16:creationId xmlns:a16="http://schemas.microsoft.com/office/drawing/2014/main" id="{34CD7F28-8458-4930-8BA1-B7054507D9C1}"/>
            </a:ext>
          </a:extLst>
        </cdr:cNvPr>
        <cdr:cNvSpPr txBox="1"/>
      </cdr:nvSpPr>
      <cdr:spPr>
        <a:xfrm xmlns:a="http://schemas.openxmlformats.org/drawingml/2006/main">
          <a:off x="4396581" y="1265237"/>
          <a:ext cx="559594" cy="27384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fi-FI" sz="900">
              <a:solidFill>
                <a:sysClr val="windowText" lastClr="000000"/>
              </a:solidFill>
            </a:rPr>
            <a:t>555</a:t>
          </a:r>
        </a:p>
      </cdr:txBody>
    </cdr:sp>
  </cdr:relSizeAnchor>
  <cdr:relSizeAnchor xmlns:cdr="http://schemas.openxmlformats.org/drawingml/2006/chartDrawing">
    <cdr:from>
      <cdr:x>0.81178</cdr:x>
      <cdr:y>0.30115</cdr:y>
    </cdr:from>
    <cdr:to>
      <cdr:x>0.90321</cdr:x>
      <cdr:y>0.36454</cdr:y>
    </cdr:to>
    <cdr:sp macro="" textlink="">
      <cdr:nvSpPr>
        <cdr:cNvPr id="8" name="Tekstiruutu 1">
          <a:extLst xmlns:a="http://schemas.openxmlformats.org/drawingml/2006/main">
            <a:ext uri="{FF2B5EF4-FFF2-40B4-BE49-F238E27FC236}">
              <a16:creationId xmlns:a16="http://schemas.microsoft.com/office/drawing/2014/main" id="{A9CF7E1D-6915-45BD-8AAF-05AADBDAD804}"/>
            </a:ext>
          </a:extLst>
        </cdr:cNvPr>
        <cdr:cNvSpPr txBox="1"/>
      </cdr:nvSpPr>
      <cdr:spPr>
        <a:xfrm xmlns:a="http://schemas.openxmlformats.org/drawingml/2006/main">
          <a:off x="4968081" y="1300958"/>
          <a:ext cx="559594" cy="27384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fi-FI" sz="900">
              <a:solidFill>
                <a:sysClr val="windowText" lastClr="000000"/>
              </a:solidFill>
            </a:rPr>
            <a:t>547</a:t>
          </a:r>
        </a:p>
      </cdr:txBody>
    </cdr:sp>
  </cdr:relSizeAnchor>
  <cdr:relSizeAnchor xmlns:cdr="http://schemas.openxmlformats.org/drawingml/2006/chartDrawing">
    <cdr:from>
      <cdr:x>0.90127</cdr:x>
      <cdr:y>0.3039</cdr:y>
    </cdr:from>
    <cdr:to>
      <cdr:x>0.99271</cdr:x>
      <cdr:y>0.36729</cdr:y>
    </cdr:to>
    <cdr:sp macro="" textlink="">
      <cdr:nvSpPr>
        <cdr:cNvPr id="9" name="Tekstiruutu 1">
          <a:extLst xmlns:a="http://schemas.openxmlformats.org/drawingml/2006/main">
            <a:ext uri="{FF2B5EF4-FFF2-40B4-BE49-F238E27FC236}">
              <a16:creationId xmlns:a16="http://schemas.microsoft.com/office/drawing/2014/main" id="{B80105DC-804E-4953-8839-A5BDD29BDB0A}"/>
            </a:ext>
          </a:extLst>
        </cdr:cNvPr>
        <cdr:cNvSpPr txBox="1"/>
      </cdr:nvSpPr>
      <cdr:spPr>
        <a:xfrm xmlns:a="http://schemas.openxmlformats.org/drawingml/2006/main">
          <a:off x="5515769" y="1312863"/>
          <a:ext cx="559594" cy="27384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fi-FI" sz="900" dirty="0">
              <a:solidFill>
                <a:sysClr val="windowText" lastClr="000000"/>
              </a:solidFill>
            </a:rPr>
            <a:t>542</a:t>
          </a:r>
        </a:p>
      </cdr:txBody>
    </cdr:sp>
  </cdr:relSizeAnchor>
  <cdr:relSizeAnchor xmlns:cdr="http://schemas.openxmlformats.org/drawingml/2006/chartDrawing">
    <cdr:from>
      <cdr:x>0.17024</cdr:x>
      <cdr:y>0.12712</cdr:y>
    </cdr:from>
    <cdr:to>
      <cdr:x>0.26167</cdr:x>
      <cdr:y>0.19051</cdr:y>
    </cdr:to>
    <cdr:sp macro="" textlink="">
      <cdr:nvSpPr>
        <cdr:cNvPr id="10" name="Tekstiruutu 3"/>
        <cdr:cNvSpPr txBox="1"/>
      </cdr:nvSpPr>
      <cdr:spPr>
        <a:xfrm xmlns:a="http://schemas.openxmlformats.org/drawingml/2006/main">
          <a:off x="1041246" y="548839"/>
          <a:ext cx="559215" cy="27367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fi-FI" sz="900">
              <a:solidFill>
                <a:sysClr val="windowText" lastClr="000000"/>
              </a:solidFill>
            </a:rPr>
            <a:t>782</a:t>
          </a:r>
        </a:p>
      </cdr:txBody>
    </cdr:sp>
  </cdr:relSizeAnchor>
  <cdr:relSizeAnchor xmlns:cdr="http://schemas.openxmlformats.org/drawingml/2006/chartDrawing">
    <cdr:from>
      <cdr:x>0.07732</cdr:x>
      <cdr:y>0.11242</cdr:y>
    </cdr:from>
    <cdr:to>
      <cdr:x>0.16875</cdr:x>
      <cdr:y>0.17581</cdr:y>
    </cdr:to>
    <cdr:sp macro="" textlink="">
      <cdr:nvSpPr>
        <cdr:cNvPr id="11" name="Tekstiruutu 3"/>
        <cdr:cNvSpPr txBox="1"/>
      </cdr:nvSpPr>
      <cdr:spPr>
        <a:xfrm xmlns:a="http://schemas.openxmlformats.org/drawingml/2006/main">
          <a:off x="472921" y="485339"/>
          <a:ext cx="559215" cy="27367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fi-FI" sz="900">
              <a:solidFill>
                <a:sysClr val="windowText" lastClr="000000"/>
              </a:solidFill>
            </a:rPr>
            <a:t>796</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bwMode="auto">
          <a:xfrm>
            <a:off x="1" y="1"/>
            <a:ext cx="2961779" cy="498291"/>
          </a:xfrm>
          <a:prstGeom prst="rect">
            <a:avLst/>
          </a:prstGeom>
          <a:noFill/>
          <a:ln w="9525">
            <a:noFill/>
            <a:miter lim="800000"/>
            <a:headEnd/>
            <a:tailEnd/>
          </a:ln>
        </p:spPr>
        <p:txBody>
          <a:bodyPr vert="horz" wrap="square" lIns="93752" tIns="46876" rIns="93752" bIns="46876" numCol="1" anchor="t" anchorCtr="0" compatLnSpc="1">
            <a:prstTxWarp prst="textNoShape">
              <a:avLst/>
            </a:prstTxWarp>
          </a:bodyPr>
          <a:lstStyle>
            <a:lvl1pPr defTabSz="468074">
              <a:defRPr sz="1300">
                <a:latin typeface="Calibri" pitchFamily="34" charset="0"/>
              </a:defRPr>
            </a:lvl1pPr>
          </a:lstStyle>
          <a:p>
            <a:endParaRPr lang="en-US"/>
          </a:p>
        </p:txBody>
      </p:sp>
      <p:sp>
        <p:nvSpPr>
          <p:cNvPr id="3" name="Päiväyksen paikkamerkki 2"/>
          <p:cNvSpPr>
            <a:spLocks noGrp="1"/>
          </p:cNvSpPr>
          <p:nvPr>
            <p:ph type="dt" sz="quarter" idx="1"/>
          </p:nvPr>
        </p:nvSpPr>
        <p:spPr bwMode="auto">
          <a:xfrm>
            <a:off x="3870928" y="1"/>
            <a:ext cx="2961779" cy="498291"/>
          </a:xfrm>
          <a:prstGeom prst="rect">
            <a:avLst/>
          </a:prstGeom>
          <a:noFill/>
          <a:ln w="9525">
            <a:noFill/>
            <a:miter lim="800000"/>
            <a:headEnd/>
            <a:tailEnd/>
          </a:ln>
        </p:spPr>
        <p:txBody>
          <a:bodyPr vert="horz" wrap="square" lIns="93752" tIns="46876" rIns="93752" bIns="46876" numCol="1" anchor="t" anchorCtr="0" compatLnSpc="1">
            <a:prstTxWarp prst="textNoShape">
              <a:avLst/>
            </a:prstTxWarp>
          </a:bodyPr>
          <a:lstStyle>
            <a:lvl1pPr algn="r" defTabSz="468074">
              <a:defRPr sz="1300">
                <a:latin typeface="Calibri" pitchFamily="34" charset="0"/>
              </a:defRPr>
            </a:lvl1pPr>
          </a:lstStyle>
          <a:p>
            <a:fld id="{67711AF9-6BE1-466C-BC73-E12C0B7698EA}" type="datetime1">
              <a:rPr lang="fi-FI"/>
              <a:pPr/>
              <a:t>24.5.2021</a:t>
            </a:fld>
            <a:endParaRPr lang="fi-FI"/>
          </a:p>
        </p:txBody>
      </p:sp>
      <p:sp>
        <p:nvSpPr>
          <p:cNvPr id="4" name="Alatunnisteen paikkamerkki 3"/>
          <p:cNvSpPr>
            <a:spLocks noGrp="1"/>
          </p:cNvSpPr>
          <p:nvPr>
            <p:ph type="ftr" sz="quarter" idx="2"/>
          </p:nvPr>
        </p:nvSpPr>
        <p:spPr bwMode="auto">
          <a:xfrm>
            <a:off x="1" y="9479086"/>
            <a:ext cx="2961779" cy="498291"/>
          </a:xfrm>
          <a:prstGeom prst="rect">
            <a:avLst/>
          </a:prstGeom>
          <a:noFill/>
          <a:ln w="9525">
            <a:noFill/>
            <a:miter lim="800000"/>
            <a:headEnd/>
            <a:tailEnd/>
          </a:ln>
        </p:spPr>
        <p:txBody>
          <a:bodyPr vert="horz" wrap="square" lIns="93752" tIns="46876" rIns="93752" bIns="46876" numCol="1" anchor="b" anchorCtr="0" compatLnSpc="1">
            <a:prstTxWarp prst="textNoShape">
              <a:avLst/>
            </a:prstTxWarp>
          </a:bodyPr>
          <a:lstStyle>
            <a:lvl1pPr defTabSz="468074">
              <a:defRPr sz="1300">
                <a:latin typeface="Calibri" pitchFamily="34" charset="0"/>
              </a:defRPr>
            </a:lvl1pPr>
          </a:lstStyle>
          <a:p>
            <a:endParaRPr lang="en-US"/>
          </a:p>
        </p:txBody>
      </p:sp>
      <p:sp>
        <p:nvSpPr>
          <p:cNvPr id="5" name="Dian numeron paikkamerkki 4"/>
          <p:cNvSpPr>
            <a:spLocks noGrp="1"/>
          </p:cNvSpPr>
          <p:nvPr>
            <p:ph type="sldNum" sz="quarter" idx="3"/>
          </p:nvPr>
        </p:nvSpPr>
        <p:spPr bwMode="auto">
          <a:xfrm>
            <a:off x="3870928" y="9479086"/>
            <a:ext cx="2961779" cy="498291"/>
          </a:xfrm>
          <a:prstGeom prst="rect">
            <a:avLst/>
          </a:prstGeom>
          <a:noFill/>
          <a:ln w="9525">
            <a:noFill/>
            <a:miter lim="800000"/>
            <a:headEnd/>
            <a:tailEnd/>
          </a:ln>
        </p:spPr>
        <p:txBody>
          <a:bodyPr vert="horz" wrap="square" lIns="93752" tIns="46876" rIns="93752" bIns="46876" numCol="1" anchor="b" anchorCtr="0" compatLnSpc="1">
            <a:prstTxWarp prst="textNoShape">
              <a:avLst/>
            </a:prstTxWarp>
          </a:bodyPr>
          <a:lstStyle>
            <a:lvl1pPr algn="r" defTabSz="468074">
              <a:defRPr sz="1300">
                <a:latin typeface="Calibri" pitchFamily="34" charset="0"/>
              </a:defRPr>
            </a:lvl1pPr>
          </a:lstStyle>
          <a:p>
            <a:fld id="{1790756F-9EB4-4745-B8A0-EAD89B432EF4}" type="slidenum">
              <a:rPr lang="fi-FI"/>
              <a:pPr/>
              <a:t>‹#›</a:t>
            </a:fld>
            <a:endParaRPr lang="fi-FI"/>
          </a:p>
        </p:txBody>
      </p:sp>
    </p:spTree>
    <p:extLst>
      <p:ext uri="{BB962C8B-B14F-4D97-AF65-F5344CB8AC3E}">
        <p14:creationId xmlns:p14="http://schemas.microsoft.com/office/powerpoint/2010/main" val="3897319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bwMode="auto">
          <a:xfrm>
            <a:off x="1" y="1"/>
            <a:ext cx="2961779" cy="498291"/>
          </a:xfrm>
          <a:prstGeom prst="rect">
            <a:avLst/>
          </a:prstGeom>
          <a:noFill/>
          <a:ln w="9525">
            <a:noFill/>
            <a:miter lim="800000"/>
            <a:headEnd/>
            <a:tailEnd/>
          </a:ln>
        </p:spPr>
        <p:txBody>
          <a:bodyPr vert="horz" wrap="square" lIns="93752" tIns="46876" rIns="93752" bIns="46876" numCol="1" anchor="t" anchorCtr="0" compatLnSpc="1">
            <a:prstTxWarp prst="textNoShape">
              <a:avLst/>
            </a:prstTxWarp>
          </a:bodyPr>
          <a:lstStyle>
            <a:lvl1pPr defTabSz="468074">
              <a:defRPr sz="1300">
                <a:latin typeface="Calibri" pitchFamily="34" charset="0"/>
              </a:defRPr>
            </a:lvl1pPr>
          </a:lstStyle>
          <a:p>
            <a:endParaRPr lang="en-US"/>
          </a:p>
        </p:txBody>
      </p:sp>
      <p:sp>
        <p:nvSpPr>
          <p:cNvPr id="3" name="Päiväyksen paikkamerkki 2"/>
          <p:cNvSpPr>
            <a:spLocks noGrp="1"/>
          </p:cNvSpPr>
          <p:nvPr>
            <p:ph type="dt" idx="1"/>
          </p:nvPr>
        </p:nvSpPr>
        <p:spPr bwMode="auto">
          <a:xfrm>
            <a:off x="3870928" y="1"/>
            <a:ext cx="2961779" cy="498291"/>
          </a:xfrm>
          <a:prstGeom prst="rect">
            <a:avLst/>
          </a:prstGeom>
          <a:noFill/>
          <a:ln w="9525">
            <a:noFill/>
            <a:miter lim="800000"/>
            <a:headEnd/>
            <a:tailEnd/>
          </a:ln>
        </p:spPr>
        <p:txBody>
          <a:bodyPr vert="horz" wrap="square" lIns="93752" tIns="46876" rIns="93752" bIns="46876" numCol="1" anchor="t" anchorCtr="0" compatLnSpc="1">
            <a:prstTxWarp prst="textNoShape">
              <a:avLst/>
            </a:prstTxWarp>
          </a:bodyPr>
          <a:lstStyle>
            <a:lvl1pPr algn="r" defTabSz="468074">
              <a:defRPr sz="1300">
                <a:latin typeface="Calibri" pitchFamily="34" charset="0"/>
              </a:defRPr>
            </a:lvl1pPr>
          </a:lstStyle>
          <a:p>
            <a:fld id="{65DC6468-B9F7-4570-9E91-7BC37181D5CB}" type="datetime1">
              <a:rPr lang="fi-FI"/>
              <a:pPr/>
              <a:t>24.5.2021</a:t>
            </a:fld>
            <a:endParaRPr lang="fi-FI"/>
          </a:p>
        </p:txBody>
      </p:sp>
      <p:sp>
        <p:nvSpPr>
          <p:cNvPr id="4" name="Dian kuvan paikkamerkki 3"/>
          <p:cNvSpPr>
            <a:spLocks noGrp="1" noRot="1" noChangeAspect="1"/>
          </p:cNvSpPr>
          <p:nvPr>
            <p:ph type="sldImg" idx="2"/>
          </p:nvPr>
        </p:nvSpPr>
        <p:spPr bwMode="auto">
          <a:xfrm>
            <a:off x="90488" y="749300"/>
            <a:ext cx="6653212" cy="3743325"/>
          </a:xfrm>
          <a:prstGeom prst="rect">
            <a:avLst/>
          </a:prstGeom>
          <a:noFill/>
          <a:ln w="12700">
            <a:solidFill>
              <a:srgbClr val="000000"/>
            </a:solidFill>
            <a:miter lim="800000"/>
            <a:headEnd/>
            <a:tailEnd/>
          </a:ln>
        </p:spPr>
      </p:sp>
      <p:sp>
        <p:nvSpPr>
          <p:cNvPr id="5" name="Huomautusten paikkamerkki 4"/>
          <p:cNvSpPr>
            <a:spLocks noGrp="1"/>
          </p:cNvSpPr>
          <p:nvPr>
            <p:ph type="body" sz="quarter" idx="3"/>
          </p:nvPr>
        </p:nvSpPr>
        <p:spPr bwMode="auto">
          <a:xfrm>
            <a:off x="683717" y="4740369"/>
            <a:ext cx="5466757" cy="4489571"/>
          </a:xfrm>
          <a:prstGeom prst="rect">
            <a:avLst/>
          </a:prstGeom>
          <a:noFill/>
          <a:ln w="9525">
            <a:noFill/>
            <a:miter lim="800000"/>
            <a:headEnd/>
            <a:tailEnd/>
          </a:ln>
        </p:spPr>
        <p:txBody>
          <a:bodyPr vert="horz" wrap="square" lIns="93752" tIns="46876" rIns="93752" bIns="46876" numCol="1" anchor="t" anchorCtr="0" compatLnSpc="1">
            <a:prstTxWarp prst="textNoShape">
              <a:avLst/>
            </a:prstTxWarp>
          </a:body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bwMode="auto">
          <a:xfrm>
            <a:off x="1" y="9479086"/>
            <a:ext cx="2961779" cy="498291"/>
          </a:xfrm>
          <a:prstGeom prst="rect">
            <a:avLst/>
          </a:prstGeom>
          <a:noFill/>
          <a:ln w="9525">
            <a:noFill/>
            <a:miter lim="800000"/>
            <a:headEnd/>
            <a:tailEnd/>
          </a:ln>
        </p:spPr>
        <p:txBody>
          <a:bodyPr vert="horz" wrap="square" lIns="93752" tIns="46876" rIns="93752" bIns="46876" numCol="1" anchor="b" anchorCtr="0" compatLnSpc="1">
            <a:prstTxWarp prst="textNoShape">
              <a:avLst/>
            </a:prstTxWarp>
          </a:bodyPr>
          <a:lstStyle>
            <a:lvl1pPr defTabSz="468074">
              <a:defRPr sz="1300">
                <a:latin typeface="Calibri" pitchFamily="34" charset="0"/>
              </a:defRPr>
            </a:lvl1pPr>
          </a:lstStyle>
          <a:p>
            <a:endParaRPr lang="en-US"/>
          </a:p>
        </p:txBody>
      </p:sp>
      <p:sp>
        <p:nvSpPr>
          <p:cNvPr id="7" name="Dian numeron paikkamerkki 6"/>
          <p:cNvSpPr>
            <a:spLocks noGrp="1"/>
          </p:cNvSpPr>
          <p:nvPr>
            <p:ph type="sldNum" sz="quarter" idx="5"/>
          </p:nvPr>
        </p:nvSpPr>
        <p:spPr bwMode="auto">
          <a:xfrm>
            <a:off x="3870928" y="9479086"/>
            <a:ext cx="2961779" cy="498291"/>
          </a:xfrm>
          <a:prstGeom prst="rect">
            <a:avLst/>
          </a:prstGeom>
          <a:noFill/>
          <a:ln w="9525">
            <a:noFill/>
            <a:miter lim="800000"/>
            <a:headEnd/>
            <a:tailEnd/>
          </a:ln>
        </p:spPr>
        <p:txBody>
          <a:bodyPr vert="horz" wrap="square" lIns="93752" tIns="46876" rIns="93752" bIns="46876" numCol="1" anchor="b" anchorCtr="0" compatLnSpc="1">
            <a:prstTxWarp prst="textNoShape">
              <a:avLst/>
            </a:prstTxWarp>
          </a:bodyPr>
          <a:lstStyle>
            <a:lvl1pPr algn="r" defTabSz="468074">
              <a:defRPr sz="1300">
                <a:latin typeface="Calibri" pitchFamily="34" charset="0"/>
              </a:defRPr>
            </a:lvl1pPr>
          </a:lstStyle>
          <a:p>
            <a:fld id="{26BCED21-AFE7-4E0C-86EB-07D7BB0D9290}" type="slidenum">
              <a:rPr lang="fi-FI"/>
              <a:pPr/>
              <a:t>‹#›</a:t>
            </a:fld>
            <a:endParaRPr lang="fi-FI"/>
          </a:p>
        </p:txBody>
      </p:sp>
    </p:spTree>
    <p:extLst>
      <p:ext uri="{BB962C8B-B14F-4D97-AF65-F5344CB8AC3E}">
        <p14:creationId xmlns:p14="http://schemas.microsoft.com/office/powerpoint/2010/main" val="330054746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fontAlgn="base">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57966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8992dbde3e_3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8992dbde3e_3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5676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8992dbde3e_3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8992dbde3e_3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990599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nul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null)"/><Relationship Id="rId4" Type="http://schemas.openxmlformats.org/officeDocument/2006/relationships/image" Target="../media/image6.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null)"/><Relationship Id="rId5" Type="http://schemas.openxmlformats.org/officeDocument/2006/relationships/image" Target="../media/image10.png"/><Relationship Id="rId4"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Master" Target="../slideMasters/slideMaster1.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Aloitusdia isolla otsikolla ilman kuvaa">
    <p:spTree>
      <p:nvGrpSpPr>
        <p:cNvPr id="1" name=""/>
        <p:cNvGrpSpPr/>
        <p:nvPr/>
      </p:nvGrpSpPr>
      <p:grpSpPr>
        <a:xfrm>
          <a:off x="0" y="0"/>
          <a:ext cx="0" cy="0"/>
          <a:chOff x="0" y="0"/>
          <a:chExt cx="0" cy="0"/>
        </a:xfrm>
      </p:grpSpPr>
      <p:sp>
        <p:nvSpPr>
          <p:cNvPr id="3" name="Alaotsikko 2"/>
          <p:cNvSpPr>
            <a:spLocks noGrp="1"/>
          </p:cNvSpPr>
          <p:nvPr>
            <p:ph type="subTitle" idx="1" hasCustomPrompt="1"/>
          </p:nvPr>
        </p:nvSpPr>
        <p:spPr>
          <a:xfrm>
            <a:off x="1524000" y="3802730"/>
            <a:ext cx="9144000" cy="850406"/>
          </a:xfrm>
          <a:prstGeom prst="rect">
            <a:avLst/>
          </a:prstGeom>
        </p:spPr>
        <p:txBody>
          <a:bodyPr anchor="t"/>
          <a:lstStyle>
            <a:lvl1pPr marL="0" indent="0" algn="ctr">
              <a:lnSpc>
                <a:spcPct val="100000"/>
              </a:lnSpc>
              <a:spcBef>
                <a:spcPts val="0"/>
              </a:spcBef>
              <a:buNone/>
              <a:defRPr sz="1600"/>
            </a:lvl1pPr>
            <a:lvl2pPr marL="0" indent="0" algn="ctr">
              <a:lnSpc>
                <a:spcPct val="100000"/>
              </a:lnSpc>
              <a:spcBef>
                <a:spcPts val="0"/>
              </a:spcBef>
              <a:buNone/>
              <a:defRPr sz="16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i-FI" dirty="0"/>
              <a:t>Esittäjän nimi</a:t>
            </a:r>
            <a:br>
              <a:rPr lang="fi-FI" dirty="0"/>
            </a:br>
            <a:r>
              <a:rPr lang="fi-FI" dirty="0"/>
              <a:t>Aika Paikka</a:t>
            </a:r>
          </a:p>
        </p:txBody>
      </p:sp>
      <p:pic>
        <p:nvPicPr>
          <p:cNvPr id="10" name="Kuva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63952" y="548680"/>
            <a:ext cx="864096" cy="844278"/>
          </a:xfrm>
          <a:prstGeom prst="rect">
            <a:avLst/>
          </a:prstGeom>
        </p:spPr>
      </p:pic>
      <p:sp>
        <p:nvSpPr>
          <p:cNvPr id="27" name="Otsikko 26"/>
          <p:cNvSpPr>
            <a:spLocks noGrp="1"/>
          </p:cNvSpPr>
          <p:nvPr>
            <p:ph type="title" hasCustomPrompt="1"/>
          </p:nvPr>
        </p:nvSpPr>
        <p:spPr>
          <a:xfrm>
            <a:off x="1524000" y="1628800"/>
            <a:ext cx="9144000" cy="2160056"/>
          </a:xfrm>
          <a:prstGeom prst="rect">
            <a:avLst/>
          </a:prstGeom>
        </p:spPr>
        <p:txBody>
          <a:bodyPr wrap="square" anchor="b">
            <a:normAutofit/>
          </a:bodyPr>
          <a:lstStyle>
            <a:lvl1pPr algn="ctr">
              <a:lnSpc>
                <a:spcPts val="6000"/>
              </a:lnSpc>
              <a:defRPr sz="6000" b="1" baseline="0">
                <a:solidFill>
                  <a:srgbClr val="9E131C"/>
                </a:solidFill>
              </a:defRPr>
            </a:lvl1pPr>
          </a:lstStyle>
          <a:p>
            <a:r>
              <a:rPr lang="fi-FI" dirty="0"/>
              <a:t>Esityksen nimi</a:t>
            </a:r>
          </a:p>
        </p:txBody>
      </p:sp>
      <p:pic>
        <p:nvPicPr>
          <p:cNvPr id="2" name="Kuva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48077" y="6010736"/>
            <a:ext cx="3095846" cy="298584"/>
          </a:xfrm>
          <a:prstGeom prst="rect">
            <a:avLst/>
          </a:prstGeom>
        </p:spPr>
      </p:pic>
    </p:spTree>
    <p:extLst>
      <p:ext uri="{BB962C8B-B14F-4D97-AF65-F5344CB8AC3E}">
        <p14:creationId xmlns:p14="http://schemas.microsoft.com/office/powerpoint/2010/main" val="2593746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609600" y="274639"/>
            <a:ext cx="10972800" cy="1143000"/>
          </a:xfrm>
        </p:spPr>
        <p:txBody>
          <a:bodyPr>
            <a:normAutofit/>
          </a:bodyPr>
          <a:lstStyle>
            <a:lvl1pPr>
              <a:defRPr sz="4400"/>
            </a:lvl1pPr>
          </a:lstStyle>
          <a:p>
            <a:r>
              <a:rPr lang="fi-FI" dirty="0"/>
              <a:t>Muokkaa perustyyliä </a:t>
            </a:r>
            <a:r>
              <a:rPr lang="fi-FI" dirty="0" err="1"/>
              <a:t>napsautt</a:t>
            </a:r>
            <a:r>
              <a:rPr lang="fi-FI" dirty="0"/>
              <a:t>.</a:t>
            </a:r>
          </a:p>
        </p:txBody>
      </p:sp>
      <p:sp>
        <p:nvSpPr>
          <p:cNvPr id="3" name="Sisällön paikkamerkki 2"/>
          <p:cNvSpPr>
            <a:spLocks noGrp="1"/>
          </p:cNvSpPr>
          <p:nvPr>
            <p:ph idx="1"/>
          </p:nvPr>
        </p:nvSpPr>
        <p:spPr>
          <a:xfrm>
            <a:off x="609600" y="1600202"/>
            <a:ext cx="10972800" cy="4525963"/>
          </a:xfrm>
        </p:spPr>
        <p:txBody>
          <a:bodyPr/>
          <a:lstStyle>
            <a:lvl1pPr>
              <a:defRPr sz="2800"/>
            </a:lvl1pPr>
            <a:lvl2pPr>
              <a:defRPr sz="2400"/>
            </a:lvl2pPr>
            <a:lvl3pPr>
              <a:defRPr sz="2000"/>
            </a:lvl3pPr>
            <a:lvl4pPr>
              <a:defRPr sz="1800"/>
            </a:lvl4pPr>
            <a:lvl5pPr>
              <a:defRPr sz="18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Dian numeron paikkamerkki 3"/>
          <p:cNvSpPr>
            <a:spLocks noGrp="1"/>
          </p:cNvSpPr>
          <p:nvPr>
            <p:ph type="sldNum" sz="quarter" idx="10"/>
          </p:nvPr>
        </p:nvSpPr>
        <p:spPr>
          <a:xfrm>
            <a:off x="609600" y="6356353"/>
            <a:ext cx="2844800" cy="365125"/>
          </a:xfrm>
        </p:spPr>
        <p:txBody>
          <a:bodyPr/>
          <a:lstStyle>
            <a:lvl1pPr>
              <a:defRPr/>
            </a:lvl1pPr>
          </a:lstStyle>
          <a:p>
            <a:fld id="{0D6BA163-6E21-400E-8774-C9F8AD73A1A8}" type="slidenum">
              <a:rPr lang="fi-FI"/>
              <a:pPr/>
              <a:t>‹#›</a:t>
            </a:fld>
            <a:endParaRPr lang="fi-FI"/>
          </a:p>
        </p:txBody>
      </p:sp>
      <p:pic>
        <p:nvPicPr>
          <p:cNvPr id="6" name="Kuva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24392" y="6453335"/>
            <a:ext cx="2225761" cy="189639"/>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ain sisältö">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609600" y="332656"/>
            <a:ext cx="10972800" cy="5793509"/>
          </a:xfrm>
        </p:spPr>
        <p:txBody>
          <a:bodyPr/>
          <a:lstStyle>
            <a:lvl1pPr>
              <a:defRPr sz="2800"/>
            </a:lvl1pPr>
            <a:lvl2pPr>
              <a:defRPr sz="2400"/>
            </a:lvl2pPr>
            <a:lvl3pPr>
              <a:defRPr sz="2000"/>
            </a:lvl3pPr>
            <a:lvl4pPr>
              <a:defRPr sz="1800"/>
            </a:lvl4pPr>
            <a:lvl5pPr>
              <a:defRPr sz="18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Dian numeron paikkamerkki 3"/>
          <p:cNvSpPr>
            <a:spLocks noGrp="1"/>
          </p:cNvSpPr>
          <p:nvPr>
            <p:ph type="sldNum" sz="quarter" idx="10"/>
          </p:nvPr>
        </p:nvSpPr>
        <p:spPr>
          <a:xfrm>
            <a:off x="609600" y="6356353"/>
            <a:ext cx="2844800" cy="365125"/>
          </a:xfrm>
        </p:spPr>
        <p:txBody>
          <a:bodyPr/>
          <a:lstStyle>
            <a:lvl1pPr>
              <a:defRPr/>
            </a:lvl1pPr>
          </a:lstStyle>
          <a:p>
            <a:fld id="{0D6BA163-6E21-400E-8774-C9F8AD73A1A8}" type="slidenum">
              <a:rPr lang="fi-FI"/>
              <a:pPr/>
              <a:t>‹#›</a:t>
            </a:fld>
            <a:endParaRPr lang="fi-FI"/>
          </a:p>
        </p:txBody>
      </p:sp>
      <p:pic>
        <p:nvPicPr>
          <p:cNvPr id="6" name="Kuva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24392" y="6453335"/>
            <a:ext cx="2225761" cy="189639"/>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ain sisältö – ei logoja eikä dianroa">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609600" y="332656"/>
            <a:ext cx="10972800" cy="5793509"/>
          </a:xfrm>
        </p:spPr>
        <p:txBody>
          <a:bodyPr/>
          <a:lstStyle>
            <a:lvl1pPr>
              <a:defRPr sz="2800"/>
            </a:lvl1pPr>
            <a:lvl2pPr>
              <a:defRPr sz="2400"/>
            </a:lvl2pPr>
            <a:lvl3pPr>
              <a:defRPr sz="2000"/>
            </a:lvl3pPr>
            <a:lvl4pPr>
              <a:defRPr sz="1800"/>
            </a:lvl4pPr>
            <a:lvl5pPr>
              <a:defRPr sz="18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sältö + kuvateksti">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609600" y="332657"/>
            <a:ext cx="10972800" cy="5026393"/>
          </a:xfrm>
        </p:spPr>
        <p:txBody>
          <a:bodyPr/>
          <a:lstStyle>
            <a:lvl1pPr>
              <a:defRPr sz="2800"/>
            </a:lvl1pPr>
            <a:lvl2pPr>
              <a:defRPr sz="2400"/>
            </a:lvl2pPr>
            <a:lvl3pPr>
              <a:defRPr sz="2000"/>
            </a:lvl3pPr>
            <a:lvl4pPr>
              <a:defRPr sz="1800"/>
            </a:lvl4pPr>
            <a:lvl5pPr>
              <a:defRPr sz="18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Dian numeron paikkamerkki 3"/>
          <p:cNvSpPr>
            <a:spLocks noGrp="1"/>
          </p:cNvSpPr>
          <p:nvPr>
            <p:ph type="sldNum" sz="quarter" idx="10"/>
          </p:nvPr>
        </p:nvSpPr>
        <p:spPr>
          <a:xfrm>
            <a:off x="609600" y="6356353"/>
            <a:ext cx="2844800" cy="365125"/>
          </a:xfrm>
        </p:spPr>
        <p:txBody>
          <a:bodyPr/>
          <a:lstStyle>
            <a:lvl1pPr>
              <a:defRPr/>
            </a:lvl1pPr>
          </a:lstStyle>
          <a:p>
            <a:fld id="{0D6BA163-6E21-400E-8774-C9F8AD73A1A8}" type="slidenum">
              <a:rPr lang="fi-FI"/>
              <a:pPr/>
              <a:t>‹#›</a:t>
            </a:fld>
            <a:endParaRPr lang="fi-FI"/>
          </a:p>
        </p:txBody>
      </p:sp>
      <p:pic>
        <p:nvPicPr>
          <p:cNvPr id="6" name="Kuva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24392" y="6453335"/>
            <a:ext cx="2225761" cy="189639"/>
          </a:xfrm>
          <a:prstGeom prst="rect">
            <a:avLst/>
          </a:prstGeom>
        </p:spPr>
      </p:pic>
      <p:sp>
        <p:nvSpPr>
          <p:cNvPr id="2" name="Otsikko 1"/>
          <p:cNvSpPr>
            <a:spLocks noGrp="1"/>
          </p:cNvSpPr>
          <p:nvPr>
            <p:ph type="title"/>
          </p:nvPr>
        </p:nvSpPr>
        <p:spPr>
          <a:xfrm>
            <a:off x="609600" y="5517233"/>
            <a:ext cx="10972800" cy="680938"/>
          </a:xfrm>
        </p:spPr>
        <p:txBody>
          <a:bodyPr>
            <a:normAutofit/>
          </a:bodyPr>
          <a:lstStyle>
            <a:lvl1pPr>
              <a:defRPr sz="4000"/>
            </a:lvl1pPr>
          </a:lstStyle>
          <a:p>
            <a:r>
              <a:rPr lang="fi-FI" dirty="0"/>
              <a:t>Muokkaa perustyylejä naps.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isältö + kuvateksti 2">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609600" y="332657"/>
            <a:ext cx="10972800" cy="5026393"/>
          </a:xfrm>
        </p:spPr>
        <p:txBody>
          <a:bodyPr/>
          <a:lstStyle>
            <a:lvl1pPr>
              <a:defRPr sz="2800"/>
            </a:lvl1pPr>
            <a:lvl2pPr>
              <a:defRPr sz="2400"/>
            </a:lvl2pPr>
            <a:lvl3pPr>
              <a:defRPr sz="2000"/>
            </a:lvl3pPr>
            <a:lvl4pPr>
              <a:defRPr sz="1800"/>
            </a:lvl4pPr>
            <a:lvl5pPr>
              <a:defRPr sz="18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Dian numeron paikkamerkki 3"/>
          <p:cNvSpPr>
            <a:spLocks noGrp="1"/>
          </p:cNvSpPr>
          <p:nvPr>
            <p:ph type="sldNum" sz="quarter" idx="10"/>
          </p:nvPr>
        </p:nvSpPr>
        <p:spPr>
          <a:xfrm>
            <a:off x="609600" y="6356353"/>
            <a:ext cx="2844800" cy="365125"/>
          </a:xfrm>
        </p:spPr>
        <p:txBody>
          <a:bodyPr/>
          <a:lstStyle>
            <a:lvl1pPr>
              <a:defRPr/>
            </a:lvl1pPr>
          </a:lstStyle>
          <a:p>
            <a:fld id="{0D6BA163-6E21-400E-8774-C9F8AD73A1A8}" type="slidenum">
              <a:rPr lang="fi-FI"/>
              <a:pPr/>
              <a:t>‹#›</a:t>
            </a:fld>
            <a:endParaRPr lang="fi-FI"/>
          </a:p>
        </p:txBody>
      </p:sp>
      <p:pic>
        <p:nvPicPr>
          <p:cNvPr id="6" name="Kuva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24392" y="6453335"/>
            <a:ext cx="2225761" cy="189639"/>
          </a:xfrm>
          <a:prstGeom prst="rect">
            <a:avLst/>
          </a:prstGeom>
        </p:spPr>
      </p:pic>
      <p:sp>
        <p:nvSpPr>
          <p:cNvPr id="8" name="Tekstin paikkamerkki 7"/>
          <p:cNvSpPr>
            <a:spLocks noGrp="1"/>
          </p:cNvSpPr>
          <p:nvPr>
            <p:ph type="body" sz="quarter" idx="11"/>
          </p:nvPr>
        </p:nvSpPr>
        <p:spPr>
          <a:xfrm>
            <a:off x="609600" y="5589588"/>
            <a:ext cx="10972800" cy="536575"/>
          </a:xfrm>
        </p:spPr>
        <p:txBody>
          <a:bodyPr>
            <a:normAutofit/>
          </a:bodyPr>
          <a:lstStyle>
            <a:lvl1pPr marL="0" indent="0" algn="r">
              <a:buFontTx/>
              <a:buNone/>
              <a:defRPr/>
            </a:lvl1pPr>
          </a:lstStyle>
          <a:p>
            <a:pPr lvl="0"/>
            <a:endParaRPr lang="fi-FI"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sz="2800"/>
            </a:lvl1p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sz="half" idx="1"/>
          </p:nvPr>
        </p:nvSpPr>
        <p:spPr>
          <a:xfrm>
            <a:off x="609600" y="1600202"/>
            <a:ext cx="5384800" cy="45259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6197600" y="1600202"/>
            <a:ext cx="5384800" cy="45259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Dian numeron paikkamerkki 6"/>
          <p:cNvSpPr>
            <a:spLocks noGrp="1"/>
          </p:cNvSpPr>
          <p:nvPr>
            <p:ph type="sldNum" sz="quarter" idx="10"/>
          </p:nvPr>
        </p:nvSpPr>
        <p:spPr/>
        <p:txBody>
          <a:bodyPr/>
          <a:lstStyle>
            <a:lvl1pPr>
              <a:defRPr/>
            </a:lvl1pPr>
          </a:lstStyle>
          <a:p>
            <a:fld id="{1D8E2449-C233-4477-9BC5-8024BF476E46}" type="slidenum">
              <a:rPr lang="fi-FI"/>
              <a:pPr/>
              <a:t>‹#›</a:t>
            </a:fld>
            <a:endParaRPr lang="fi-FI"/>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611" y="992767"/>
            <a:ext cx="11360800" cy="27368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933"/>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1" name="Google Shape;11;p2"/>
          <p:cNvSpPr txBox="1">
            <a:spLocks noGrp="1"/>
          </p:cNvSpPr>
          <p:nvPr>
            <p:ph type="subTitle" idx="1"/>
          </p:nvPr>
        </p:nvSpPr>
        <p:spPr>
          <a:xfrm>
            <a:off x="415600" y="3778833"/>
            <a:ext cx="11360800" cy="105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37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
        <p:nvSpPr>
          <p:cNvPr id="12" name="Google Shape;12;p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spcBef>
                <a:spcPts val="0"/>
              </a:spcBef>
              <a:spcAft>
                <a:spcPts val="0"/>
              </a:spcAft>
            </a:pPr>
            <a:fld id="{00000000-1234-1234-1234-123412341234}" type="slidenum">
              <a:rPr lang="fi" smtClean="0"/>
              <a:pPr algn="r">
                <a:spcBef>
                  <a:spcPts val="0"/>
                </a:spcBef>
                <a:spcAft>
                  <a:spcPts val="0"/>
                </a:spcAft>
              </a:pPr>
              <a:t>‹#›</a:t>
            </a:fld>
            <a:endParaRPr lang="fi"/>
          </a:p>
        </p:txBody>
      </p:sp>
    </p:spTree>
    <p:extLst>
      <p:ext uri="{BB962C8B-B14F-4D97-AF65-F5344CB8AC3E}">
        <p14:creationId xmlns:p14="http://schemas.microsoft.com/office/powerpoint/2010/main" val="337870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5" name="Google Shape;15;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spcBef>
                <a:spcPts val="0"/>
              </a:spcBef>
              <a:spcAft>
                <a:spcPts val="0"/>
              </a:spcAft>
            </a:pPr>
            <a:fld id="{00000000-1234-1234-1234-123412341234}" type="slidenum">
              <a:rPr lang="fi" smtClean="0"/>
              <a:pPr algn="r">
                <a:spcBef>
                  <a:spcPts val="0"/>
                </a:spcBef>
                <a:spcAft>
                  <a:spcPts val="0"/>
                </a:spcAft>
              </a:pPr>
              <a:t>‹#›</a:t>
            </a:fld>
            <a:endParaRPr lang="fi"/>
          </a:p>
        </p:txBody>
      </p:sp>
    </p:spTree>
    <p:extLst>
      <p:ext uri="{BB962C8B-B14F-4D97-AF65-F5344CB8AC3E}">
        <p14:creationId xmlns:p14="http://schemas.microsoft.com/office/powerpoint/2010/main" val="1673733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oitusdia vaihdettavalla kuvalla">
    <p:spTree>
      <p:nvGrpSpPr>
        <p:cNvPr id="1" name=""/>
        <p:cNvGrpSpPr/>
        <p:nvPr/>
      </p:nvGrpSpPr>
      <p:grpSpPr>
        <a:xfrm>
          <a:off x="0" y="0"/>
          <a:ext cx="0" cy="0"/>
          <a:chOff x="0" y="0"/>
          <a:chExt cx="0" cy="0"/>
        </a:xfrm>
      </p:grpSpPr>
      <p:pic>
        <p:nvPicPr>
          <p:cNvPr id="8" name="Kuva 7">
            <a:extLst>
              <a:ext uri="{FF2B5EF4-FFF2-40B4-BE49-F238E27FC236}">
                <a16:creationId xmlns:a16="http://schemas.microsoft.com/office/drawing/2014/main" id="{15C2B4B4-4ACB-9C4B-87D9-CA657EEA423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33840" y="1268760"/>
            <a:ext cx="3472015" cy="3386813"/>
          </a:xfrm>
          <a:prstGeom prst="rect">
            <a:avLst/>
          </a:prstGeom>
        </p:spPr>
      </p:pic>
      <p:sp>
        <p:nvSpPr>
          <p:cNvPr id="5" name="Kuvan paikkamerkki 4">
            <a:extLst>
              <a:ext uri="{FF2B5EF4-FFF2-40B4-BE49-F238E27FC236}">
                <a16:creationId xmlns:a16="http://schemas.microsoft.com/office/drawing/2014/main" id="{1B5613F1-120D-9C4D-B396-037BB54F3DE4}"/>
              </a:ext>
            </a:extLst>
          </p:cNvPr>
          <p:cNvSpPr>
            <a:spLocks noGrp="1"/>
          </p:cNvSpPr>
          <p:nvPr>
            <p:ph type="pic" sz="quarter" idx="10"/>
          </p:nvPr>
        </p:nvSpPr>
        <p:spPr>
          <a:xfrm>
            <a:off x="7901" y="5815"/>
            <a:ext cx="6600056" cy="6858000"/>
          </a:xfrm>
          <a:prstGeom prst="rect">
            <a:avLst/>
          </a:prstGeom>
        </p:spPr>
        <p:txBody>
          <a:bodyPr/>
          <a:lstStyle/>
          <a:p>
            <a:r>
              <a:rPr lang="fi-FI"/>
              <a:t>Lisää kuva napsauttamalla kuvaketta</a:t>
            </a:r>
            <a:endParaRPr lang="fi-FI" dirty="0"/>
          </a:p>
        </p:txBody>
      </p:sp>
      <p:sp>
        <p:nvSpPr>
          <p:cNvPr id="7" name="Otsikko 2">
            <a:extLst>
              <a:ext uri="{FF2B5EF4-FFF2-40B4-BE49-F238E27FC236}">
                <a16:creationId xmlns:a16="http://schemas.microsoft.com/office/drawing/2014/main" id="{44AEF7A0-B637-A947-B657-5F2189906AC9}"/>
              </a:ext>
            </a:extLst>
          </p:cNvPr>
          <p:cNvSpPr>
            <a:spLocks noGrp="1"/>
          </p:cNvSpPr>
          <p:nvPr>
            <p:ph type="title" hasCustomPrompt="1"/>
          </p:nvPr>
        </p:nvSpPr>
        <p:spPr>
          <a:xfrm>
            <a:off x="-9865" y="2469000"/>
            <a:ext cx="6617821" cy="960000"/>
          </a:xfrm>
          <a:prstGeom prst="rect">
            <a:avLst/>
          </a:prstGeom>
          <a:solidFill>
            <a:schemeClr val="bg1">
              <a:alpha val="90000"/>
            </a:schemeClr>
          </a:solidFill>
        </p:spPr>
        <p:txBody>
          <a:bodyPr anchor="ctr" anchorCtr="1">
            <a:normAutofit/>
          </a:bodyPr>
          <a:lstStyle>
            <a:lvl1pPr>
              <a:defRPr sz="3600" b="1">
                <a:solidFill>
                  <a:srgbClr val="C00000"/>
                </a:solidFill>
              </a:defRPr>
            </a:lvl1pPr>
          </a:lstStyle>
          <a:p>
            <a:r>
              <a:rPr lang="fi-FI" dirty="0"/>
              <a:t>Esityksen nimi</a:t>
            </a:r>
          </a:p>
        </p:txBody>
      </p:sp>
      <p:pic>
        <p:nvPicPr>
          <p:cNvPr id="13" name="Kuva 12">
            <a:extLst>
              <a:ext uri="{FF2B5EF4-FFF2-40B4-BE49-F238E27FC236}">
                <a16:creationId xmlns:a16="http://schemas.microsoft.com/office/drawing/2014/main" id="{EFC7B91F-EF5D-7D4B-865F-9A809252EB0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832304" y="5877272"/>
            <a:ext cx="1331090" cy="472938"/>
          </a:xfrm>
          <a:prstGeom prst="rect">
            <a:avLst/>
          </a:prstGeom>
        </p:spPr>
      </p:pic>
      <p:sp>
        <p:nvSpPr>
          <p:cNvPr id="14" name="Tekstin paikkamerkki 7">
            <a:extLst>
              <a:ext uri="{FF2B5EF4-FFF2-40B4-BE49-F238E27FC236}">
                <a16:creationId xmlns:a16="http://schemas.microsoft.com/office/drawing/2014/main" id="{A10C6E01-B65E-9648-806B-F2997011B75A}"/>
              </a:ext>
            </a:extLst>
          </p:cNvPr>
          <p:cNvSpPr>
            <a:spLocks noGrp="1"/>
          </p:cNvSpPr>
          <p:nvPr>
            <p:ph type="body" sz="quarter" idx="11" hasCustomPrompt="1"/>
          </p:nvPr>
        </p:nvSpPr>
        <p:spPr>
          <a:xfrm>
            <a:off x="6744072" y="4655573"/>
            <a:ext cx="5447928" cy="1221699"/>
          </a:xfrm>
          <a:prstGeom prst="rect">
            <a:avLst/>
          </a:prstGeom>
        </p:spPr>
        <p:txBody>
          <a:bodyPr anchor="ctr" anchorCtr="1"/>
          <a:lstStyle>
            <a:lvl1pPr marL="0" indent="0" algn="ctr">
              <a:lnSpc>
                <a:spcPct val="100000"/>
              </a:lnSpc>
              <a:spcBef>
                <a:spcPts val="0"/>
              </a:spcBef>
              <a:spcAft>
                <a:spcPts val="0"/>
              </a:spcAft>
              <a:buFontTx/>
              <a:buNone/>
              <a:defRPr sz="1600" b="0">
                <a:solidFill>
                  <a:schemeClr val="bg1">
                    <a:lumMod val="75000"/>
                  </a:schemeClr>
                </a:solidFill>
              </a:defRPr>
            </a:lvl1pPr>
            <a:lvl2pPr marL="180000" indent="0" algn="ctr">
              <a:lnSpc>
                <a:spcPct val="100000"/>
              </a:lnSpc>
              <a:spcBef>
                <a:spcPts val="0"/>
              </a:spcBef>
              <a:buFontTx/>
              <a:buNone/>
              <a:defRPr sz="1600">
                <a:solidFill>
                  <a:schemeClr val="bg1">
                    <a:lumMod val="75000"/>
                  </a:schemeClr>
                </a:solidFill>
              </a:defRPr>
            </a:lvl2pPr>
          </a:lstStyle>
          <a:p>
            <a:pPr lvl="0"/>
            <a:r>
              <a:rPr lang="fi-FI" dirty="0"/>
              <a:t>Esittäjän nimi</a:t>
            </a:r>
            <a:br>
              <a:rPr lang="fi-FI" dirty="0"/>
            </a:br>
            <a:r>
              <a:rPr lang="fi-FI" dirty="0"/>
              <a:t>Aika Paikka</a:t>
            </a:r>
          </a:p>
        </p:txBody>
      </p:sp>
    </p:spTree>
    <p:extLst>
      <p:ext uri="{BB962C8B-B14F-4D97-AF65-F5344CB8AC3E}">
        <p14:creationId xmlns:p14="http://schemas.microsoft.com/office/powerpoint/2010/main" val="1321763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loitusdia vakiokuvalla">
    <p:spTree>
      <p:nvGrpSpPr>
        <p:cNvPr id="1" name=""/>
        <p:cNvGrpSpPr/>
        <p:nvPr/>
      </p:nvGrpSpPr>
      <p:grpSpPr>
        <a:xfrm>
          <a:off x="0" y="0"/>
          <a:ext cx="0" cy="0"/>
          <a:chOff x="0" y="0"/>
          <a:chExt cx="0" cy="0"/>
        </a:xfrm>
      </p:grpSpPr>
      <p:pic>
        <p:nvPicPr>
          <p:cNvPr id="9" name="Kuva 8">
            <a:extLst>
              <a:ext uri="{FF2B5EF4-FFF2-40B4-BE49-F238E27FC236}">
                <a16:creationId xmlns:a16="http://schemas.microsoft.com/office/drawing/2014/main" id="{34C43BF7-DB47-B947-A19C-FEED511F315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33840" y="1268760"/>
            <a:ext cx="3472015" cy="3386813"/>
          </a:xfrm>
          <a:prstGeom prst="rect">
            <a:avLst/>
          </a:prstGeom>
        </p:spPr>
      </p:pic>
      <p:pic>
        <p:nvPicPr>
          <p:cNvPr id="2" name="Kuva 1">
            <a:extLst>
              <a:ext uri="{FF2B5EF4-FFF2-40B4-BE49-F238E27FC236}">
                <a16:creationId xmlns:a16="http://schemas.microsoft.com/office/drawing/2014/main" id="{45EFA6B2-1D36-0D49-98F4-CCD93B8B737F}"/>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14487" t="-84" r="21433"/>
          <a:stretch/>
        </p:blipFill>
        <p:spPr>
          <a:xfrm>
            <a:off x="0" y="0"/>
            <a:ext cx="6600056" cy="6858000"/>
          </a:xfrm>
          <a:prstGeom prst="rect">
            <a:avLst/>
          </a:prstGeom>
        </p:spPr>
      </p:pic>
      <p:pic>
        <p:nvPicPr>
          <p:cNvPr id="7" name="Kuva 6">
            <a:extLst>
              <a:ext uri="{FF2B5EF4-FFF2-40B4-BE49-F238E27FC236}">
                <a16:creationId xmlns:a16="http://schemas.microsoft.com/office/drawing/2014/main" id="{56004111-ACA8-BC41-804D-211FF170BE8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832304" y="5877272"/>
            <a:ext cx="1331090" cy="472938"/>
          </a:xfrm>
          <a:prstGeom prst="rect">
            <a:avLst/>
          </a:prstGeom>
        </p:spPr>
      </p:pic>
      <p:sp>
        <p:nvSpPr>
          <p:cNvPr id="3" name="Otsikko 2">
            <a:extLst>
              <a:ext uri="{FF2B5EF4-FFF2-40B4-BE49-F238E27FC236}">
                <a16:creationId xmlns:a16="http://schemas.microsoft.com/office/drawing/2014/main" id="{17AB5130-1D0B-C942-B38C-F94D6343D2EC}"/>
              </a:ext>
            </a:extLst>
          </p:cNvPr>
          <p:cNvSpPr>
            <a:spLocks noGrp="1"/>
          </p:cNvSpPr>
          <p:nvPr>
            <p:ph type="title" hasCustomPrompt="1"/>
          </p:nvPr>
        </p:nvSpPr>
        <p:spPr>
          <a:xfrm>
            <a:off x="-9864" y="2469000"/>
            <a:ext cx="6609920" cy="960000"/>
          </a:xfrm>
          <a:prstGeom prst="rect">
            <a:avLst/>
          </a:prstGeom>
          <a:solidFill>
            <a:schemeClr val="bg1">
              <a:alpha val="90000"/>
            </a:schemeClr>
          </a:solidFill>
        </p:spPr>
        <p:txBody>
          <a:bodyPr anchor="ctr" anchorCtr="1">
            <a:normAutofit/>
          </a:bodyPr>
          <a:lstStyle>
            <a:lvl1pPr>
              <a:defRPr sz="3600" b="1">
                <a:solidFill>
                  <a:schemeClr val="tx2"/>
                </a:solidFill>
              </a:defRPr>
            </a:lvl1pPr>
          </a:lstStyle>
          <a:p>
            <a:r>
              <a:rPr lang="fi-FI" dirty="0"/>
              <a:t>Esityksen nimi</a:t>
            </a:r>
          </a:p>
        </p:txBody>
      </p:sp>
      <p:sp>
        <p:nvSpPr>
          <p:cNvPr id="8" name="Tekstin paikkamerkki 7">
            <a:extLst>
              <a:ext uri="{FF2B5EF4-FFF2-40B4-BE49-F238E27FC236}">
                <a16:creationId xmlns:a16="http://schemas.microsoft.com/office/drawing/2014/main" id="{05BA6DBA-7EE0-0E44-A03A-0EB033FD2539}"/>
              </a:ext>
            </a:extLst>
          </p:cNvPr>
          <p:cNvSpPr>
            <a:spLocks noGrp="1"/>
          </p:cNvSpPr>
          <p:nvPr>
            <p:ph type="body" sz="quarter" idx="10" hasCustomPrompt="1"/>
          </p:nvPr>
        </p:nvSpPr>
        <p:spPr>
          <a:xfrm>
            <a:off x="6744072" y="4655573"/>
            <a:ext cx="5447928" cy="1221699"/>
          </a:xfrm>
          <a:prstGeom prst="rect">
            <a:avLst/>
          </a:prstGeom>
        </p:spPr>
        <p:txBody>
          <a:bodyPr anchor="ctr" anchorCtr="1"/>
          <a:lstStyle>
            <a:lvl1pPr marL="0" indent="0" algn="ctr">
              <a:lnSpc>
                <a:spcPct val="100000"/>
              </a:lnSpc>
              <a:spcBef>
                <a:spcPts val="0"/>
              </a:spcBef>
              <a:spcAft>
                <a:spcPts val="0"/>
              </a:spcAft>
              <a:buFontTx/>
              <a:buNone/>
              <a:defRPr sz="1600" b="0">
                <a:solidFill>
                  <a:schemeClr val="bg1">
                    <a:lumMod val="75000"/>
                  </a:schemeClr>
                </a:solidFill>
              </a:defRPr>
            </a:lvl1pPr>
            <a:lvl2pPr marL="180000" indent="0" algn="ctr">
              <a:lnSpc>
                <a:spcPct val="100000"/>
              </a:lnSpc>
              <a:spcBef>
                <a:spcPts val="0"/>
              </a:spcBef>
              <a:buFontTx/>
              <a:buNone/>
              <a:defRPr sz="1600">
                <a:solidFill>
                  <a:schemeClr val="bg1">
                    <a:lumMod val="75000"/>
                  </a:schemeClr>
                </a:solidFill>
              </a:defRPr>
            </a:lvl2pPr>
          </a:lstStyle>
          <a:p>
            <a:pPr lvl="0"/>
            <a:r>
              <a:rPr lang="fi-FI" dirty="0"/>
              <a:t>Esittäjän nimi</a:t>
            </a:r>
            <a:br>
              <a:rPr lang="fi-FI" dirty="0"/>
            </a:br>
            <a:r>
              <a:rPr lang="fi-FI" dirty="0"/>
              <a:t>Aika Paikka</a:t>
            </a:r>
          </a:p>
        </p:txBody>
      </p:sp>
    </p:spTree>
    <p:extLst>
      <p:ext uri="{BB962C8B-B14F-4D97-AF65-F5344CB8AC3E}">
        <p14:creationId xmlns:p14="http://schemas.microsoft.com/office/powerpoint/2010/main" val="2642792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Lopetusdia">
    <p:bg>
      <p:bgPr>
        <a:solidFill>
          <a:schemeClr val="bg1">
            <a:alpha val="0"/>
          </a:schemeClr>
        </a:solid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FE64CC64-B6EC-AE46-95A0-B079F4C8A4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89724" y="4241595"/>
            <a:ext cx="330200" cy="262467"/>
          </a:xfrm>
          <a:prstGeom prst="rect">
            <a:avLst/>
          </a:prstGeom>
        </p:spPr>
      </p:pic>
      <p:pic>
        <p:nvPicPr>
          <p:cNvPr id="4" name="Kuva 3">
            <a:extLst>
              <a:ext uri="{FF2B5EF4-FFF2-40B4-BE49-F238E27FC236}">
                <a16:creationId xmlns:a16="http://schemas.microsoft.com/office/drawing/2014/main" id="{9D6F328F-6CF9-9B44-A531-AB0BC34E13B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40724" y="4106128"/>
            <a:ext cx="177800" cy="330200"/>
          </a:xfrm>
          <a:prstGeom prst="rect">
            <a:avLst/>
          </a:prstGeom>
        </p:spPr>
      </p:pic>
      <p:pic>
        <p:nvPicPr>
          <p:cNvPr id="5" name="Kuva 4">
            <a:extLst>
              <a:ext uri="{FF2B5EF4-FFF2-40B4-BE49-F238E27FC236}">
                <a16:creationId xmlns:a16="http://schemas.microsoft.com/office/drawing/2014/main" id="{16F6CC6D-121D-604C-8201-01664C1B8FA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332644" y="4139995"/>
            <a:ext cx="364067" cy="296333"/>
          </a:xfrm>
          <a:prstGeom prst="rect">
            <a:avLst/>
          </a:prstGeom>
        </p:spPr>
      </p:pic>
      <p:pic>
        <p:nvPicPr>
          <p:cNvPr id="6" name="Kuva 5">
            <a:extLst>
              <a:ext uri="{FF2B5EF4-FFF2-40B4-BE49-F238E27FC236}">
                <a16:creationId xmlns:a16="http://schemas.microsoft.com/office/drawing/2014/main" id="{FD8829D9-847C-CA48-8791-08201D043A6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158057" y="4131528"/>
            <a:ext cx="313267" cy="304800"/>
          </a:xfrm>
          <a:prstGeom prst="rect">
            <a:avLst/>
          </a:prstGeom>
        </p:spPr>
      </p:pic>
      <p:sp>
        <p:nvSpPr>
          <p:cNvPr id="8" name="Tekstiruutu 7">
            <a:extLst>
              <a:ext uri="{FF2B5EF4-FFF2-40B4-BE49-F238E27FC236}">
                <a16:creationId xmlns:a16="http://schemas.microsoft.com/office/drawing/2014/main" id="{3AE2800C-6176-2D4C-AEDC-EF8E34D3E3BD}"/>
              </a:ext>
            </a:extLst>
          </p:cNvPr>
          <p:cNvSpPr txBox="1"/>
          <p:nvPr userDrawn="1"/>
        </p:nvSpPr>
        <p:spPr>
          <a:xfrm>
            <a:off x="2738544" y="4504062"/>
            <a:ext cx="1432560" cy="297454"/>
          </a:xfrm>
          <a:prstGeom prst="rect">
            <a:avLst/>
          </a:prstGeom>
          <a:noFill/>
        </p:spPr>
        <p:txBody>
          <a:bodyPr wrap="square" rtlCol="0">
            <a:spAutoFit/>
          </a:bodyPr>
          <a:lstStyle/>
          <a:p>
            <a:pPr algn="ctr"/>
            <a:r>
              <a:rPr lang="fi-FI" sz="1333" dirty="0">
                <a:solidFill>
                  <a:srgbClr val="939698"/>
                </a:solidFill>
                <a:latin typeface="+mn-lt"/>
              </a:rPr>
              <a:t>MDI.FI</a:t>
            </a:r>
          </a:p>
        </p:txBody>
      </p:sp>
      <p:sp>
        <p:nvSpPr>
          <p:cNvPr id="9" name="Tekstiruutu 8">
            <a:extLst>
              <a:ext uri="{FF2B5EF4-FFF2-40B4-BE49-F238E27FC236}">
                <a16:creationId xmlns:a16="http://schemas.microsoft.com/office/drawing/2014/main" id="{DB231CE6-0344-6040-877F-D383CC8EE9AF}"/>
              </a:ext>
            </a:extLst>
          </p:cNvPr>
          <p:cNvSpPr txBox="1"/>
          <p:nvPr userDrawn="1"/>
        </p:nvSpPr>
        <p:spPr>
          <a:xfrm>
            <a:off x="4313344" y="4504062"/>
            <a:ext cx="1432560" cy="297454"/>
          </a:xfrm>
          <a:prstGeom prst="rect">
            <a:avLst/>
          </a:prstGeom>
          <a:noFill/>
        </p:spPr>
        <p:txBody>
          <a:bodyPr wrap="square" rtlCol="0">
            <a:spAutoFit/>
          </a:bodyPr>
          <a:lstStyle/>
          <a:p>
            <a:pPr algn="ctr"/>
            <a:r>
              <a:rPr lang="fi-FI" sz="1333" dirty="0">
                <a:solidFill>
                  <a:srgbClr val="939698"/>
                </a:solidFill>
                <a:latin typeface="+mn-lt"/>
              </a:rPr>
              <a:t>/MDIFRIENDS</a:t>
            </a:r>
          </a:p>
        </p:txBody>
      </p:sp>
      <p:sp>
        <p:nvSpPr>
          <p:cNvPr id="10" name="Tekstiruutu 9">
            <a:extLst>
              <a:ext uri="{FF2B5EF4-FFF2-40B4-BE49-F238E27FC236}">
                <a16:creationId xmlns:a16="http://schemas.microsoft.com/office/drawing/2014/main" id="{6447A2A8-F539-9242-8D70-6BA8BFEEE7E6}"/>
              </a:ext>
            </a:extLst>
          </p:cNvPr>
          <p:cNvSpPr txBox="1"/>
          <p:nvPr userDrawn="1"/>
        </p:nvSpPr>
        <p:spPr>
          <a:xfrm>
            <a:off x="5798397" y="4504062"/>
            <a:ext cx="1432560" cy="297454"/>
          </a:xfrm>
          <a:prstGeom prst="rect">
            <a:avLst/>
          </a:prstGeom>
          <a:noFill/>
        </p:spPr>
        <p:txBody>
          <a:bodyPr wrap="square" rtlCol="0">
            <a:spAutoFit/>
          </a:bodyPr>
          <a:lstStyle/>
          <a:p>
            <a:pPr algn="ctr"/>
            <a:r>
              <a:rPr lang="fi-FI" sz="1333" dirty="0">
                <a:solidFill>
                  <a:srgbClr val="939698"/>
                </a:solidFill>
                <a:latin typeface="+mn-lt"/>
              </a:rPr>
              <a:t>@MDIFRIENDS</a:t>
            </a:r>
          </a:p>
        </p:txBody>
      </p:sp>
      <p:sp>
        <p:nvSpPr>
          <p:cNvPr id="11" name="Tekstiruutu 10">
            <a:extLst>
              <a:ext uri="{FF2B5EF4-FFF2-40B4-BE49-F238E27FC236}">
                <a16:creationId xmlns:a16="http://schemas.microsoft.com/office/drawing/2014/main" id="{3001C3C0-AB76-C942-AFE4-5968E2BDF282}"/>
              </a:ext>
            </a:extLst>
          </p:cNvPr>
          <p:cNvSpPr txBox="1"/>
          <p:nvPr userDrawn="1"/>
        </p:nvSpPr>
        <p:spPr>
          <a:xfrm>
            <a:off x="7282816" y="4504062"/>
            <a:ext cx="2063749" cy="502573"/>
          </a:xfrm>
          <a:prstGeom prst="rect">
            <a:avLst/>
          </a:prstGeom>
          <a:noFill/>
        </p:spPr>
        <p:txBody>
          <a:bodyPr wrap="square" rtlCol="0">
            <a:spAutoFit/>
          </a:bodyPr>
          <a:lstStyle/>
          <a:p>
            <a:pPr algn="ctr"/>
            <a:r>
              <a:rPr lang="fi-FI" sz="1333" dirty="0">
                <a:solidFill>
                  <a:srgbClr val="939698"/>
                </a:solidFill>
                <a:latin typeface="+mn-lt"/>
              </a:rPr>
              <a:t>ALUEKEHITTÄMISEN KONSULTTITOIMISTO MDI</a:t>
            </a:r>
          </a:p>
        </p:txBody>
      </p:sp>
      <p:pic>
        <p:nvPicPr>
          <p:cNvPr id="12" name="Kuva 11">
            <a:extLst>
              <a:ext uri="{FF2B5EF4-FFF2-40B4-BE49-F238E27FC236}">
                <a16:creationId xmlns:a16="http://schemas.microsoft.com/office/drawing/2014/main" id="{0103BCE0-FB83-C748-9147-29EBFAC2BC0C}"/>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461934" y="2039708"/>
            <a:ext cx="3268133" cy="1286933"/>
          </a:xfrm>
          <a:prstGeom prst="rect">
            <a:avLst/>
          </a:prstGeom>
        </p:spPr>
      </p:pic>
    </p:spTree>
    <p:extLst>
      <p:ext uri="{BB962C8B-B14F-4D97-AF65-F5344CB8AC3E}">
        <p14:creationId xmlns:p14="http://schemas.microsoft.com/office/powerpoint/2010/main" val="1113431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Lopetus otsikolla">
    <p:spTree>
      <p:nvGrpSpPr>
        <p:cNvPr id="1" name=""/>
        <p:cNvGrpSpPr/>
        <p:nvPr/>
      </p:nvGrpSpPr>
      <p:grpSpPr>
        <a:xfrm>
          <a:off x="0" y="0"/>
          <a:ext cx="0" cy="0"/>
          <a:chOff x="0" y="0"/>
          <a:chExt cx="0" cy="0"/>
        </a:xfrm>
      </p:grpSpPr>
      <p:sp>
        <p:nvSpPr>
          <p:cNvPr id="7" name="Otsikko 6"/>
          <p:cNvSpPr>
            <a:spLocks noGrp="1"/>
          </p:cNvSpPr>
          <p:nvPr userDrawn="1">
            <p:ph type="title" hasCustomPrompt="1"/>
          </p:nvPr>
        </p:nvSpPr>
        <p:spPr>
          <a:xfrm>
            <a:off x="0" y="2194138"/>
            <a:ext cx="12192000" cy="2891046"/>
          </a:xfrm>
          <a:prstGeom prst="rect">
            <a:avLst/>
          </a:prstGeom>
        </p:spPr>
        <p:txBody>
          <a:bodyPr lIns="1080000" tIns="46800" rIns="1080000" bIns="0" anchor="ctr" anchorCtr="0">
            <a:normAutofit/>
          </a:bodyPr>
          <a:lstStyle>
            <a:lvl1pPr algn="ctr">
              <a:lnSpc>
                <a:spcPts val="6000"/>
              </a:lnSpc>
              <a:defRPr sz="6000" b="1" baseline="0">
                <a:solidFill>
                  <a:srgbClr val="9E131C"/>
                </a:solidFill>
              </a:defRPr>
            </a:lvl1pPr>
          </a:lstStyle>
          <a:p>
            <a:r>
              <a:rPr lang="fi-FI" dirty="0"/>
              <a:t>Kiitokset tai lopputervehdys</a:t>
            </a:r>
          </a:p>
        </p:txBody>
      </p:sp>
      <p:pic>
        <p:nvPicPr>
          <p:cNvPr id="10" name="Kuva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5054" y="980728"/>
            <a:ext cx="1241892" cy="1213408"/>
          </a:xfrm>
          <a:prstGeom prst="rect">
            <a:avLst/>
          </a:prstGeom>
        </p:spPr>
      </p:pic>
      <p:grpSp>
        <p:nvGrpSpPr>
          <p:cNvPr id="18" name="Ryhmitä 17"/>
          <p:cNvGrpSpPr/>
          <p:nvPr userDrawn="1"/>
        </p:nvGrpSpPr>
        <p:grpSpPr>
          <a:xfrm>
            <a:off x="3854069" y="6016933"/>
            <a:ext cx="1315295" cy="276999"/>
            <a:chOff x="6808003" y="6195797"/>
            <a:chExt cx="1315295" cy="276999"/>
          </a:xfrm>
        </p:grpSpPr>
        <p:sp>
          <p:nvSpPr>
            <p:cNvPr id="20" name="Suorakulmio 19"/>
            <p:cNvSpPr/>
            <p:nvPr/>
          </p:nvSpPr>
          <p:spPr>
            <a:xfrm>
              <a:off x="7033709" y="6195797"/>
              <a:ext cx="1089589" cy="276999"/>
            </a:xfrm>
            <a:prstGeom prst="rect">
              <a:avLst/>
            </a:prstGeom>
          </p:spPr>
          <p:txBody>
            <a:bodyPr wrap="square">
              <a:spAutoFit/>
            </a:bodyPr>
            <a:lstStyle/>
            <a:p>
              <a:r>
                <a:rPr lang="fi-FI" sz="1200" b="1" dirty="0">
                  <a:solidFill>
                    <a:schemeClr val="tx1">
                      <a:lumMod val="65000"/>
                      <a:lumOff val="35000"/>
                    </a:schemeClr>
                  </a:solidFill>
                  <a:latin typeface="+mn-lt"/>
                </a:rPr>
                <a:t>@</a:t>
              </a:r>
              <a:r>
                <a:rPr lang="fi-FI" sz="1200" b="1" dirty="0" err="1">
                  <a:solidFill>
                    <a:schemeClr val="tx1">
                      <a:lumMod val="65000"/>
                      <a:lumOff val="35000"/>
                    </a:schemeClr>
                  </a:solidFill>
                  <a:latin typeface="+mn-lt"/>
                </a:rPr>
                <a:t>MDIfriends</a:t>
              </a:r>
              <a:endParaRPr lang="fi-FI" sz="1200" b="1" dirty="0">
                <a:solidFill>
                  <a:schemeClr val="tx1">
                    <a:lumMod val="65000"/>
                    <a:lumOff val="35000"/>
                  </a:schemeClr>
                </a:solidFill>
                <a:latin typeface="+mn-lt"/>
              </a:endParaRPr>
            </a:p>
          </p:txBody>
        </p:sp>
        <p:pic>
          <p:nvPicPr>
            <p:cNvPr id="21" name="Kuva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08003" y="6210516"/>
              <a:ext cx="246380" cy="200660"/>
            </a:xfrm>
            <a:prstGeom prst="rect">
              <a:avLst/>
            </a:prstGeom>
          </p:spPr>
        </p:pic>
      </p:grpSp>
      <p:grpSp>
        <p:nvGrpSpPr>
          <p:cNvPr id="23" name="Ryhmitä 22"/>
          <p:cNvGrpSpPr/>
          <p:nvPr userDrawn="1"/>
        </p:nvGrpSpPr>
        <p:grpSpPr>
          <a:xfrm>
            <a:off x="5838371" y="6009867"/>
            <a:ext cx="1337382" cy="291131"/>
            <a:chOff x="4769692" y="6200278"/>
            <a:chExt cx="1337382" cy="291131"/>
          </a:xfrm>
        </p:grpSpPr>
        <p:sp>
          <p:nvSpPr>
            <p:cNvPr id="24" name="Suorakulmio 23"/>
            <p:cNvSpPr/>
            <p:nvPr userDrawn="1"/>
          </p:nvSpPr>
          <p:spPr>
            <a:xfrm>
              <a:off x="5017485" y="6214410"/>
              <a:ext cx="1089589" cy="276999"/>
            </a:xfrm>
            <a:prstGeom prst="rect">
              <a:avLst/>
            </a:prstGeom>
          </p:spPr>
          <p:txBody>
            <a:bodyPr wrap="square">
              <a:spAutoFit/>
            </a:bodyPr>
            <a:lstStyle/>
            <a:p>
              <a:r>
                <a:rPr lang="fi-FI" sz="1200" b="1" dirty="0" err="1">
                  <a:solidFill>
                    <a:schemeClr val="tx1">
                      <a:lumMod val="65000"/>
                      <a:lumOff val="35000"/>
                    </a:schemeClr>
                  </a:solidFill>
                  <a:latin typeface="+mn-lt"/>
                </a:rPr>
                <a:t>MDIfriends</a:t>
              </a:r>
              <a:endParaRPr lang="fi-FI" sz="1200" b="1" dirty="0">
                <a:solidFill>
                  <a:schemeClr val="tx1">
                    <a:lumMod val="65000"/>
                    <a:lumOff val="35000"/>
                  </a:schemeClr>
                </a:solidFill>
                <a:latin typeface="+mn-lt"/>
              </a:endParaRPr>
            </a:p>
          </p:txBody>
        </p:sp>
        <p:pic>
          <p:nvPicPr>
            <p:cNvPr id="31" name="Kuva 3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769692" y="6200278"/>
              <a:ext cx="236220" cy="236220"/>
            </a:xfrm>
            <a:prstGeom prst="rect">
              <a:avLst/>
            </a:prstGeom>
          </p:spPr>
        </p:pic>
      </p:grpSp>
      <p:grpSp>
        <p:nvGrpSpPr>
          <p:cNvPr id="36" name="Ryhmitä 35"/>
          <p:cNvGrpSpPr/>
          <p:nvPr userDrawn="1"/>
        </p:nvGrpSpPr>
        <p:grpSpPr>
          <a:xfrm>
            <a:off x="7680176" y="6012445"/>
            <a:ext cx="3240360" cy="283794"/>
            <a:chOff x="8741346" y="6250268"/>
            <a:chExt cx="3240360" cy="283794"/>
          </a:xfrm>
        </p:grpSpPr>
        <p:sp>
          <p:nvSpPr>
            <p:cNvPr id="37" name="Suorakulmio 36"/>
            <p:cNvSpPr/>
            <p:nvPr/>
          </p:nvSpPr>
          <p:spPr>
            <a:xfrm>
              <a:off x="8987192" y="6287841"/>
              <a:ext cx="2994514" cy="246221"/>
            </a:xfrm>
            <a:prstGeom prst="rect">
              <a:avLst/>
            </a:prstGeom>
          </p:spPr>
          <p:txBody>
            <a:bodyPr wrap="square">
              <a:spAutoFit/>
            </a:bodyPr>
            <a:lstStyle/>
            <a:p>
              <a:pPr algn="l">
                <a:lnSpc>
                  <a:spcPts val="1200"/>
                </a:lnSpc>
              </a:pPr>
              <a:r>
                <a:rPr lang="fi-FI" sz="1200" b="1" dirty="0">
                  <a:solidFill>
                    <a:schemeClr val="tx1">
                      <a:lumMod val="65000"/>
                      <a:lumOff val="35000"/>
                    </a:schemeClr>
                  </a:solidFill>
                  <a:latin typeface="+mn-lt"/>
                </a:rPr>
                <a:t>Aluekehittämisen konsulttitoimisto MDI</a:t>
              </a:r>
            </a:p>
          </p:txBody>
        </p:sp>
        <p:pic>
          <p:nvPicPr>
            <p:cNvPr id="38" name="Kuva 3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741346" y="6250268"/>
              <a:ext cx="248920" cy="248920"/>
            </a:xfrm>
            <a:prstGeom prst="rect">
              <a:avLst/>
            </a:prstGeom>
          </p:spPr>
        </p:pic>
      </p:grpSp>
      <p:grpSp>
        <p:nvGrpSpPr>
          <p:cNvPr id="39" name="Ryhmitä 38"/>
          <p:cNvGrpSpPr/>
          <p:nvPr userDrawn="1"/>
        </p:nvGrpSpPr>
        <p:grpSpPr>
          <a:xfrm>
            <a:off x="2352550" y="6001543"/>
            <a:ext cx="863130" cy="307777"/>
            <a:chOff x="3314011" y="6141569"/>
            <a:chExt cx="863130" cy="307777"/>
          </a:xfrm>
        </p:grpSpPr>
        <p:pic>
          <p:nvPicPr>
            <p:cNvPr id="40" name="Kuva 3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3314011" y="6172475"/>
              <a:ext cx="246380" cy="248920"/>
            </a:xfrm>
            <a:prstGeom prst="rect">
              <a:avLst/>
            </a:prstGeom>
          </p:spPr>
        </p:pic>
        <p:sp>
          <p:nvSpPr>
            <p:cNvPr id="41" name="Suorakulmio 40"/>
            <p:cNvSpPr/>
            <p:nvPr userDrawn="1"/>
          </p:nvSpPr>
          <p:spPr>
            <a:xfrm>
              <a:off x="3559857" y="6141569"/>
              <a:ext cx="617284" cy="307777"/>
            </a:xfrm>
            <a:prstGeom prst="rect">
              <a:avLst/>
            </a:prstGeom>
          </p:spPr>
          <p:txBody>
            <a:bodyPr wrap="none" anchor="ctr">
              <a:spAutoFit/>
            </a:bodyPr>
            <a:lstStyle/>
            <a:p>
              <a:pPr algn="ctr"/>
              <a:r>
                <a:rPr lang="fi-FI" sz="1400" b="1" dirty="0" err="1">
                  <a:solidFill>
                    <a:schemeClr val="tx1">
                      <a:lumMod val="65000"/>
                      <a:lumOff val="35000"/>
                    </a:schemeClr>
                  </a:solidFill>
                  <a:latin typeface="+mn-lt"/>
                  <a:cs typeface="+mj-cs"/>
                </a:rPr>
                <a:t>mdi.fi</a:t>
              </a:r>
              <a:endParaRPr lang="fi-FI" sz="1400" b="1" dirty="0">
                <a:solidFill>
                  <a:schemeClr val="tx1">
                    <a:lumMod val="65000"/>
                    <a:lumOff val="35000"/>
                  </a:schemeClr>
                </a:solidFill>
                <a:latin typeface="+mn-lt"/>
                <a:cs typeface="+mj-cs"/>
              </a:endParaRPr>
            </a:p>
          </p:txBody>
        </p:sp>
      </p:grpSp>
      <p:sp>
        <p:nvSpPr>
          <p:cNvPr id="2" name="Tekstiruutu 1"/>
          <p:cNvSpPr txBox="1"/>
          <p:nvPr userDrawn="1"/>
        </p:nvSpPr>
        <p:spPr bwMode="auto">
          <a:xfrm>
            <a:off x="3410768" y="6311043"/>
            <a:ext cx="914400" cy="914400"/>
          </a:xfrm>
          <a:prstGeom prst="rect">
            <a:avLst/>
          </a:prstGeom>
          <a:noFill/>
          <a:ln w="9525">
            <a:noFill/>
            <a:miter lim="800000"/>
            <a:headEnd/>
            <a:tailEnd/>
          </a:ln>
        </p:spPr>
        <p:txBody>
          <a:bodyPr vert="horz" wrap="none" lIns="91440" tIns="45720" rIns="91440" bIns="0" numCol="1" rtlCol="0" anchor="b" anchorCtr="0" compatLnSpc="1">
            <a:prstTxWarp prst="textNoShape">
              <a:avLst/>
            </a:prstTxWarp>
            <a:noAutofit/>
          </a:bodyPr>
          <a:lstStyle/>
          <a:p>
            <a:endParaRPr lang="fi-FI"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lman taustakuvaa">
    <p:bg>
      <p:bgPr>
        <a:solidFill>
          <a:schemeClr val="tx2">
            <a:lumMod val="75000"/>
          </a:schemeClr>
        </a:solidFill>
        <a:effectLst/>
      </p:bgPr>
    </p:bg>
    <p:spTree>
      <p:nvGrpSpPr>
        <p:cNvPr id="1" name=""/>
        <p:cNvGrpSpPr/>
        <p:nvPr/>
      </p:nvGrpSpPr>
      <p:grpSpPr>
        <a:xfrm>
          <a:off x="0" y="0"/>
          <a:ext cx="0" cy="0"/>
          <a:chOff x="0" y="0"/>
          <a:chExt cx="0" cy="0"/>
        </a:xfrm>
      </p:grpSpPr>
      <p:sp>
        <p:nvSpPr>
          <p:cNvPr id="11" name="Suorakulmio 10">
            <a:extLst>
              <a:ext uri="{FF2B5EF4-FFF2-40B4-BE49-F238E27FC236}">
                <a16:creationId xmlns:a16="http://schemas.microsoft.com/office/drawing/2014/main" id="{94EDEA21-8D78-D845-892F-CCC83A562816}"/>
              </a:ext>
            </a:extLst>
          </p:cNvPr>
          <p:cNvSpPr/>
          <p:nvPr userDrawn="1"/>
        </p:nvSpPr>
        <p:spPr>
          <a:xfrm>
            <a:off x="12423" y="2949000"/>
            <a:ext cx="12177600" cy="96000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Otsikon paikkamerkki 1">
            <a:extLst>
              <a:ext uri="{FF2B5EF4-FFF2-40B4-BE49-F238E27FC236}">
                <a16:creationId xmlns:a16="http://schemas.microsoft.com/office/drawing/2014/main" id="{354734EE-F50E-DC4E-9CC4-13CE2111F129}"/>
              </a:ext>
            </a:extLst>
          </p:cNvPr>
          <p:cNvSpPr>
            <a:spLocks noGrp="1"/>
          </p:cNvSpPr>
          <p:nvPr>
            <p:ph type="title" hasCustomPrompt="1"/>
          </p:nvPr>
        </p:nvSpPr>
        <p:spPr>
          <a:xfrm>
            <a:off x="838200" y="2776501"/>
            <a:ext cx="10515600" cy="1325033"/>
          </a:xfrm>
          <a:prstGeom prst="rect">
            <a:avLst/>
          </a:prstGeom>
        </p:spPr>
        <p:txBody>
          <a:bodyPr vert="horz" lIns="91440" tIns="45720" rIns="91440" bIns="45720" rtlCol="0" anchor="ctr">
            <a:normAutofit/>
          </a:bodyPr>
          <a:lstStyle>
            <a:lvl1pPr algn="ctr">
              <a:defRPr sz="3200" b="1" i="0">
                <a:solidFill>
                  <a:schemeClr val="tx2"/>
                </a:solidFill>
                <a:latin typeface="+mj-lt"/>
              </a:defRPr>
            </a:lvl1pPr>
          </a:lstStyle>
          <a:p>
            <a:r>
              <a:rPr lang="fi-FI" dirty="0"/>
              <a:t>1.</a:t>
            </a:r>
          </a:p>
        </p:txBody>
      </p:sp>
    </p:spTree>
    <p:extLst>
      <p:ext uri="{BB962C8B-B14F-4D97-AF65-F5344CB8AC3E}">
        <p14:creationId xmlns:p14="http://schemas.microsoft.com/office/powerpoint/2010/main" val="1888945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isää oma taustakuva">
    <p:bg>
      <p:bgPr>
        <a:solidFill>
          <a:schemeClr val="bg1"/>
        </a:solidFill>
        <a:effectLst/>
      </p:bgPr>
    </p:bg>
    <p:spTree>
      <p:nvGrpSpPr>
        <p:cNvPr id="1" name=""/>
        <p:cNvGrpSpPr/>
        <p:nvPr/>
      </p:nvGrpSpPr>
      <p:grpSpPr>
        <a:xfrm>
          <a:off x="0" y="0"/>
          <a:ext cx="0" cy="0"/>
          <a:chOff x="0" y="0"/>
          <a:chExt cx="0" cy="0"/>
        </a:xfrm>
      </p:grpSpPr>
      <p:sp>
        <p:nvSpPr>
          <p:cNvPr id="3" name="Kuvan paikkamerkki 2">
            <a:extLst>
              <a:ext uri="{FF2B5EF4-FFF2-40B4-BE49-F238E27FC236}">
                <a16:creationId xmlns:a16="http://schemas.microsoft.com/office/drawing/2014/main" id="{059BF5C4-A2A7-DD4F-8EDC-519409B857BA}"/>
              </a:ext>
            </a:extLst>
          </p:cNvPr>
          <p:cNvSpPr>
            <a:spLocks noGrp="1"/>
          </p:cNvSpPr>
          <p:nvPr>
            <p:ph type="pic" sz="quarter" idx="10"/>
          </p:nvPr>
        </p:nvSpPr>
        <p:spPr>
          <a:xfrm>
            <a:off x="0" y="0"/>
            <a:ext cx="12190413" cy="6858000"/>
          </a:xfrm>
          <a:prstGeom prst="rect">
            <a:avLst/>
          </a:prstGeom>
        </p:spPr>
        <p:txBody>
          <a:bodyPr/>
          <a:lstStyle/>
          <a:p>
            <a:endParaRPr lang="fi-FI"/>
          </a:p>
        </p:txBody>
      </p:sp>
      <p:sp>
        <p:nvSpPr>
          <p:cNvPr id="11" name="Suorakulmio 10">
            <a:extLst>
              <a:ext uri="{FF2B5EF4-FFF2-40B4-BE49-F238E27FC236}">
                <a16:creationId xmlns:a16="http://schemas.microsoft.com/office/drawing/2014/main" id="{94EDEA21-8D78-D845-892F-CCC83A562816}"/>
              </a:ext>
            </a:extLst>
          </p:cNvPr>
          <p:cNvSpPr/>
          <p:nvPr userDrawn="1"/>
        </p:nvSpPr>
        <p:spPr>
          <a:xfrm>
            <a:off x="12423" y="2636912"/>
            <a:ext cx="12177600" cy="96000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Otsikon paikkamerkki 1">
            <a:extLst>
              <a:ext uri="{FF2B5EF4-FFF2-40B4-BE49-F238E27FC236}">
                <a16:creationId xmlns:a16="http://schemas.microsoft.com/office/drawing/2014/main" id="{354734EE-F50E-DC4E-9CC4-13CE2111F129}"/>
              </a:ext>
            </a:extLst>
          </p:cNvPr>
          <p:cNvSpPr>
            <a:spLocks noGrp="1"/>
          </p:cNvSpPr>
          <p:nvPr>
            <p:ph type="title" hasCustomPrompt="1"/>
          </p:nvPr>
        </p:nvSpPr>
        <p:spPr>
          <a:xfrm>
            <a:off x="838200" y="2464413"/>
            <a:ext cx="10515600" cy="1325033"/>
          </a:xfrm>
          <a:prstGeom prst="rect">
            <a:avLst/>
          </a:prstGeom>
        </p:spPr>
        <p:txBody>
          <a:bodyPr vert="horz" lIns="91440" tIns="45720" rIns="91440" bIns="45720" rtlCol="0" anchor="ctr">
            <a:normAutofit/>
          </a:bodyPr>
          <a:lstStyle>
            <a:lvl1pPr algn="ctr">
              <a:defRPr sz="3200" b="1" i="0">
                <a:solidFill>
                  <a:schemeClr val="tx2"/>
                </a:solidFill>
                <a:latin typeface="+mj-lt"/>
              </a:defRPr>
            </a:lvl1pPr>
          </a:lstStyle>
          <a:p>
            <a:r>
              <a:rPr lang="fi-FI" dirty="0"/>
              <a:t>1.</a:t>
            </a:r>
          </a:p>
        </p:txBody>
      </p:sp>
      <p:sp>
        <p:nvSpPr>
          <p:cNvPr id="5" name="Tekstin paikkamerkki 4">
            <a:extLst>
              <a:ext uri="{FF2B5EF4-FFF2-40B4-BE49-F238E27FC236}">
                <a16:creationId xmlns:a16="http://schemas.microsoft.com/office/drawing/2014/main" id="{B1B8ABCF-CE2D-9140-9084-6F53CE547D93}"/>
              </a:ext>
            </a:extLst>
          </p:cNvPr>
          <p:cNvSpPr>
            <a:spLocks noGrp="1"/>
          </p:cNvSpPr>
          <p:nvPr>
            <p:ph type="body" sz="quarter" idx="11"/>
          </p:nvPr>
        </p:nvSpPr>
        <p:spPr>
          <a:xfrm>
            <a:off x="838200" y="3789363"/>
            <a:ext cx="10515600" cy="1943100"/>
          </a:xfrm>
          <a:prstGeom prst="rect">
            <a:avLst/>
          </a:prstGeom>
        </p:spPr>
        <p:txBody>
          <a:bodyPr/>
          <a:lstStyle>
            <a:lvl1pPr marL="0" indent="0" algn="ctr">
              <a:buNone/>
              <a:defRPr sz="2400"/>
            </a:lvl1pPr>
          </a:lstStyle>
          <a:p>
            <a:r>
              <a:rPr lang="fi-FI" dirty="0"/>
              <a:t>Muokkaa tekstin perustyylejä
toinen taso</a:t>
            </a:r>
          </a:p>
        </p:txBody>
      </p:sp>
    </p:spTree>
    <p:extLst>
      <p:ext uri="{BB962C8B-B14F-4D97-AF65-F5344CB8AC3E}">
        <p14:creationId xmlns:p14="http://schemas.microsoft.com/office/powerpoint/2010/main" val="936563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loitusdia vakiokuvalla">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E3029F48-3D27-0A4F-9FC4-0E13BD0AB7F4}"/>
              </a:ext>
            </a:extLst>
          </p:cNvPr>
          <p:cNvSpPr/>
          <p:nvPr userDrawn="1"/>
        </p:nvSpPr>
        <p:spPr>
          <a:xfrm>
            <a:off x="12424" y="2469000"/>
            <a:ext cx="6083576" cy="96000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Tree>
    <p:extLst>
      <p:ext uri="{BB962C8B-B14F-4D97-AF65-F5344CB8AC3E}">
        <p14:creationId xmlns:p14="http://schemas.microsoft.com/office/powerpoint/2010/main" val="21573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Otsikko">
    <p:spTree>
      <p:nvGrpSpPr>
        <p:cNvPr id="1" name=""/>
        <p:cNvGrpSpPr/>
        <p:nvPr/>
      </p:nvGrpSpPr>
      <p:grpSpPr>
        <a:xfrm>
          <a:off x="0" y="0"/>
          <a:ext cx="0" cy="0"/>
          <a:chOff x="0" y="0"/>
          <a:chExt cx="0" cy="0"/>
        </a:xfrm>
      </p:grpSpPr>
      <p:sp>
        <p:nvSpPr>
          <p:cNvPr id="3" name="Alaotsikko 2"/>
          <p:cNvSpPr>
            <a:spLocks noGrp="1"/>
          </p:cNvSpPr>
          <p:nvPr>
            <p:ph type="subTitle" idx="1" hasCustomPrompt="1"/>
          </p:nvPr>
        </p:nvSpPr>
        <p:spPr>
          <a:xfrm>
            <a:off x="1524000" y="3802730"/>
            <a:ext cx="9144000" cy="1066429"/>
          </a:xfrm>
        </p:spPr>
        <p:txBody>
          <a:bodyPr anchor="t"/>
          <a:lstStyle>
            <a:lvl1pPr marL="0" indent="0" algn="ctr">
              <a:buNone/>
              <a:defRPr sz="16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i-FI" dirty="0"/>
              <a:t>Huomio tai lyhyt kuvaus esityksen seuraavasta kappaleesta</a:t>
            </a:r>
          </a:p>
        </p:txBody>
      </p:sp>
      <p:sp>
        <p:nvSpPr>
          <p:cNvPr id="27" name="Otsikko 26"/>
          <p:cNvSpPr>
            <a:spLocks noGrp="1"/>
          </p:cNvSpPr>
          <p:nvPr>
            <p:ph type="title" hasCustomPrompt="1"/>
          </p:nvPr>
        </p:nvSpPr>
        <p:spPr>
          <a:xfrm>
            <a:off x="1524000" y="1628800"/>
            <a:ext cx="9144000" cy="2160056"/>
          </a:xfrm>
        </p:spPr>
        <p:txBody>
          <a:bodyPr wrap="square" anchor="b">
            <a:normAutofit/>
          </a:bodyPr>
          <a:lstStyle>
            <a:lvl1pPr>
              <a:lnSpc>
                <a:spcPts val="6000"/>
              </a:lnSpc>
              <a:defRPr sz="6000" b="1"/>
            </a:lvl1pPr>
          </a:lstStyle>
          <a:p>
            <a:r>
              <a:rPr lang="fi-FI" dirty="0"/>
              <a:t>Otsikko</a:t>
            </a:r>
          </a:p>
        </p:txBody>
      </p:sp>
      <p:pic>
        <p:nvPicPr>
          <p:cNvPr id="6" name="Kuva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24392" y="6453335"/>
            <a:ext cx="2225761" cy="189639"/>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theme" Target="../theme/theme3.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2581147"/>
      </p:ext>
    </p:extLst>
  </p:cSld>
  <p:clrMap bg1="lt1" tx1="dk1" bg2="lt2" tx2="dk2" accent1="accent1" accent2="accent2" accent3="accent3" accent4="accent4" accent5="accent5" accent6="accent6" hlink="hlink" folHlink="folHlink"/>
  <p:sldLayoutIdLst>
    <p:sldLayoutId id="2147483991" r:id="rId1"/>
    <p:sldLayoutId id="2147483990" r:id="rId2"/>
    <p:sldLayoutId id="2147483989" r:id="rId3"/>
    <p:sldLayoutId id="2147483987" r:id="rId4"/>
    <p:sldLayoutId id="2147483955" r:id="rId5"/>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fi-FI"/>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029702"/>
      </p:ext>
    </p:extLst>
  </p:cSld>
  <p:clrMap bg1="lt1" tx1="dk1" bg2="lt2" tx2="dk2" accent1="accent1" accent2="accent2" accent3="accent3" accent4="accent4" accent5="accent5" accent6="accent6" hlink="hlink" folHlink="folHlink"/>
  <p:sldLayoutIdLst>
    <p:sldLayoutId id="2147483981" r:id="rId1"/>
    <p:sldLayoutId id="2147483982" r:id="rId2"/>
    <p:sldLayoutId id="2147483977" r:id="rId3"/>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fi-FI"/>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Otsikon paikkamerkki 1"/>
          <p:cNvSpPr>
            <a:spLocks noGrp="1"/>
          </p:cNvSpPr>
          <p:nvPr>
            <p:ph type="title"/>
          </p:nvPr>
        </p:nvSpPr>
        <p:spPr bwMode="auto">
          <a:xfrm>
            <a:off x="609600" y="274639"/>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i-FI" dirty="0"/>
              <a:t>Muokkaa perustyylejä </a:t>
            </a:r>
            <a:r>
              <a:rPr lang="fi-FI" dirty="0" err="1"/>
              <a:t>osoitt</a:t>
            </a:r>
            <a:r>
              <a:rPr lang="fi-FI" dirty="0"/>
              <a:t>.</a:t>
            </a:r>
          </a:p>
        </p:txBody>
      </p:sp>
      <p:sp>
        <p:nvSpPr>
          <p:cNvPr id="1027" name="Tekstin paikkamerkki 2"/>
          <p:cNvSpPr>
            <a:spLocks noGrp="1"/>
          </p:cNvSpPr>
          <p:nvPr>
            <p:ph type="body" idx="1"/>
          </p:nvPr>
        </p:nvSpPr>
        <p:spPr bwMode="auto">
          <a:xfrm>
            <a:off x="609600" y="1600202"/>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dirty="0"/>
              <a:t>Muokkaa tekstin perustyylejä osoittamalla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p:cNvSpPr>
            <a:spLocks noGrp="1"/>
          </p:cNvSpPr>
          <p:nvPr>
            <p:ph type="sldNum" sz="quarter" idx="4"/>
          </p:nvPr>
        </p:nvSpPr>
        <p:spPr>
          <a:xfrm>
            <a:off x="609600" y="6356353"/>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BF9F1BB8-D12E-49AA-9F68-6D499089B049}" type="slidenum">
              <a:rPr lang="fi-FI"/>
              <a:pPr/>
              <a:t>‹#›</a:t>
            </a:fld>
            <a:endParaRPr lang="fi-FI"/>
          </a:p>
        </p:txBody>
      </p:sp>
    </p:spTree>
    <p:extLst>
      <p:ext uri="{BB962C8B-B14F-4D97-AF65-F5344CB8AC3E}">
        <p14:creationId xmlns:p14="http://schemas.microsoft.com/office/powerpoint/2010/main" val="1904191576"/>
      </p:ext>
    </p:extLst>
  </p:cSld>
  <p:clrMap bg1="lt1" tx1="dk1" bg2="lt2" tx2="dk2" accent1="accent1" accent2="accent2" accent3="accent3" accent4="accent4" accent5="accent5" accent6="accent6" hlink="hlink" folHlink="folHlink"/>
  <p:sldLayoutIdLst>
    <p:sldLayoutId id="2147483949" r:id="rId1"/>
    <p:sldLayoutId id="2147483945" r:id="rId2"/>
    <p:sldLayoutId id="2147483948" r:id="rId3"/>
    <p:sldLayoutId id="2147483956" r:id="rId4"/>
    <p:sldLayoutId id="2147483953" r:id="rId5"/>
    <p:sldLayoutId id="2147483954" r:id="rId6"/>
    <p:sldLayoutId id="2147483718" r:id="rId7"/>
    <p:sldLayoutId id="2147483992" r:id="rId8"/>
    <p:sldLayoutId id="2147483994" r:id="rId9"/>
  </p:sldLayoutIdLst>
  <p:hf sldNum="0" hdr="0" ftr="0" dt="0"/>
  <p:txStyles>
    <p:titleStyle>
      <a:lvl1pPr algn="ctr" defTabSz="457189" rtl="0" eaLnBrk="1" fontAlgn="base" hangingPunct="1">
        <a:spcBef>
          <a:spcPct val="0"/>
        </a:spcBef>
        <a:spcAft>
          <a:spcPct val="0"/>
        </a:spcAft>
        <a:defRPr sz="3600" b="1" kern="1200">
          <a:solidFill>
            <a:srgbClr val="9E131C"/>
          </a:solidFill>
          <a:latin typeface="+mj-lt"/>
          <a:ea typeface="ＭＳ Ｐゴシック" pitchFamily="34" charset="-128"/>
          <a:cs typeface="+mj-cs"/>
        </a:defRPr>
      </a:lvl1pPr>
      <a:lvl2pPr algn="ctr" defTabSz="457189" rtl="0" eaLnBrk="1" fontAlgn="base" hangingPunct="1">
        <a:spcBef>
          <a:spcPct val="0"/>
        </a:spcBef>
        <a:spcAft>
          <a:spcPct val="0"/>
        </a:spcAft>
        <a:defRPr sz="3600">
          <a:solidFill>
            <a:srgbClr val="9E131C"/>
          </a:solidFill>
          <a:latin typeface="Calibri" pitchFamily="34" charset="0"/>
          <a:ea typeface="ＭＳ Ｐゴシック" pitchFamily="34" charset="-128"/>
        </a:defRPr>
      </a:lvl2pPr>
      <a:lvl3pPr algn="ctr" defTabSz="457189" rtl="0" eaLnBrk="1" fontAlgn="base" hangingPunct="1">
        <a:spcBef>
          <a:spcPct val="0"/>
        </a:spcBef>
        <a:spcAft>
          <a:spcPct val="0"/>
        </a:spcAft>
        <a:defRPr sz="3600">
          <a:solidFill>
            <a:srgbClr val="9E131C"/>
          </a:solidFill>
          <a:latin typeface="Calibri" pitchFamily="34" charset="0"/>
          <a:ea typeface="ＭＳ Ｐゴシック" pitchFamily="34" charset="-128"/>
        </a:defRPr>
      </a:lvl3pPr>
      <a:lvl4pPr algn="ctr" defTabSz="457189" rtl="0" eaLnBrk="1" fontAlgn="base" hangingPunct="1">
        <a:spcBef>
          <a:spcPct val="0"/>
        </a:spcBef>
        <a:spcAft>
          <a:spcPct val="0"/>
        </a:spcAft>
        <a:defRPr sz="3600">
          <a:solidFill>
            <a:srgbClr val="9E131C"/>
          </a:solidFill>
          <a:latin typeface="Calibri" pitchFamily="34" charset="0"/>
          <a:ea typeface="ＭＳ Ｐゴシック" pitchFamily="34" charset="-128"/>
        </a:defRPr>
      </a:lvl4pPr>
      <a:lvl5pPr algn="ctr" defTabSz="457189" rtl="0" eaLnBrk="1" fontAlgn="base" hangingPunct="1">
        <a:spcBef>
          <a:spcPct val="0"/>
        </a:spcBef>
        <a:spcAft>
          <a:spcPct val="0"/>
        </a:spcAft>
        <a:defRPr sz="3600">
          <a:solidFill>
            <a:srgbClr val="9E131C"/>
          </a:solidFill>
          <a:latin typeface="Calibri" pitchFamily="34" charset="0"/>
          <a:ea typeface="ＭＳ Ｐゴシック" pitchFamily="34" charset="-128"/>
        </a:defRPr>
      </a:lvl5pPr>
      <a:lvl6pPr marL="457189" algn="ctr" defTabSz="457189" rtl="0" eaLnBrk="1" fontAlgn="base" hangingPunct="1">
        <a:spcBef>
          <a:spcPct val="0"/>
        </a:spcBef>
        <a:spcAft>
          <a:spcPct val="0"/>
        </a:spcAft>
        <a:defRPr sz="3600">
          <a:solidFill>
            <a:srgbClr val="9E131C"/>
          </a:solidFill>
          <a:latin typeface="Calibri" pitchFamily="34" charset="0"/>
          <a:ea typeface="ＭＳ Ｐゴシック" pitchFamily="34" charset="-128"/>
        </a:defRPr>
      </a:lvl6pPr>
      <a:lvl7pPr marL="914377" algn="ctr" defTabSz="457189" rtl="0" eaLnBrk="1" fontAlgn="base" hangingPunct="1">
        <a:spcBef>
          <a:spcPct val="0"/>
        </a:spcBef>
        <a:spcAft>
          <a:spcPct val="0"/>
        </a:spcAft>
        <a:defRPr sz="3600">
          <a:solidFill>
            <a:srgbClr val="9E131C"/>
          </a:solidFill>
          <a:latin typeface="Calibri" pitchFamily="34" charset="0"/>
          <a:ea typeface="ＭＳ Ｐゴシック" pitchFamily="34" charset="-128"/>
        </a:defRPr>
      </a:lvl7pPr>
      <a:lvl8pPr marL="1371566" algn="ctr" defTabSz="457189" rtl="0" eaLnBrk="1" fontAlgn="base" hangingPunct="1">
        <a:spcBef>
          <a:spcPct val="0"/>
        </a:spcBef>
        <a:spcAft>
          <a:spcPct val="0"/>
        </a:spcAft>
        <a:defRPr sz="3600">
          <a:solidFill>
            <a:srgbClr val="9E131C"/>
          </a:solidFill>
          <a:latin typeface="Calibri" pitchFamily="34" charset="0"/>
          <a:ea typeface="ＭＳ Ｐゴシック" pitchFamily="34" charset="-128"/>
        </a:defRPr>
      </a:lvl8pPr>
      <a:lvl9pPr marL="1828754" algn="ctr" defTabSz="457189" rtl="0" eaLnBrk="1" fontAlgn="base" hangingPunct="1">
        <a:spcBef>
          <a:spcPct val="0"/>
        </a:spcBef>
        <a:spcAft>
          <a:spcPct val="0"/>
        </a:spcAft>
        <a:defRPr sz="3600">
          <a:solidFill>
            <a:srgbClr val="9E131C"/>
          </a:solidFill>
          <a:latin typeface="Calibri" pitchFamily="34" charset="0"/>
          <a:ea typeface="ＭＳ Ｐゴシック" pitchFamily="34" charset="-128"/>
        </a:defRPr>
      </a:lvl9pPr>
    </p:titleStyle>
    <p:bodyStyle>
      <a:lvl1pPr marL="342891" indent="-342891" algn="l" defTabSz="457189" rtl="0" eaLnBrk="1" fontAlgn="base" hangingPunct="1">
        <a:spcBef>
          <a:spcPct val="20000"/>
        </a:spcBef>
        <a:spcAft>
          <a:spcPct val="0"/>
        </a:spcAft>
        <a:buFont typeface="Arial" charset="0"/>
        <a:buChar char="•"/>
        <a:defRPr sz="2800" kern="1200">
          <a:solidFill>
            <a:schemeClr val="tx1"/>
          </a:solidFill>
          <a:latin typeface="+mn-lt"/>
          <a:ea typeface="ＭＳ Ｐゴシック" pitchFamily="34" charset="-128"/>
          <a:cs typeface="+mn-cs"/>
        </a:defRPr>
      </a:lvl1pPr>
      <a:lvl2pPr marL="742932" indent="-285744" algn="l" defTabSz="457189" rtl="0" eaLnBrk="1" fontAlgn="base" hangingPunct="1">
        <a:spcBef>
          <a:spcPct val="20000"/>
        </a:spcBef>
        <a:spcAft>
          <a:spcPct val="0"/>
        </a:spcAft>
        <a:buFont typeface="Arial" charset="0"/>
        <a:buChar char="•"/>
        <a:defRPr sz="2400" kern="1200">
          <a:solidFill>
            <a:schemeClr val="tx1"/>
          </a:solidFill>
          <a:latin typeface="+mn-lt"/>
          <a:ea typeface="ＭＳ Ｐゴシック" pitchFamily="34" charset="-128"/>
          <a:cs typeface="+mn-cs"/>
        </a:defRPr>
      </a:lvl2pPr>
      <a:lvl3pPr marL="1142971" indent="-228594" algn="l" defTabSz="457189" rtl="0" eaLnBrk="1" fontAlgn="base" hangingPunct="1">
        <a:spcBef>
          <a:spcPct val="20000"/>
        </a:spcBef>
        <a:spcAft>
          <a:spcPct val="0"/>
        </a:spcAft>
        <a:buFont typeface="Arial" charset="0"/>
        <a:buChar char="•"/>
        <a:defRPr sz="2000" kern="1200">
          <a:solidFill>
            <a:schemeClr val="tx1"/>
          </a:solidFill>
          <a:latin typeface="+mn-lt"/>
          <a:ea typeface="ＭＳ Ｐゴシック" pitchFamily="34" charset="-128"/>
          <a:cs typeface="+mn-cs"/>
        </a:defRPr>
      </a:lvl3pPr>
      <a:lvl4pPr marL="1600160" indent="-228594" algn="l" defTabSz="457189" rtl="0" eaLnBrk="1" fontAlgn="base" hangingPunct="1">
        <a:spcBef>
          <a:spcPct val="20000"/>
        </a:spcBef>
        <a:spcAft>
          <a:spcPct val="0"/>
        </a:spcAft>
        <a:buFont typeface="Arial" charset="0"/>
        <a:buChar char="•"/>
        <a:defRPr kern="1200">
          <a:solidFill>
            <a:schemeClr val="tx1"/>
          </a:solidFill>
          <a:latin typeface="+mn-lt"/>
          <a:ea typeface="ＭＳ Ｐゴシック" pitchFamily="34" charset="-128"/>
          <a:cs typeface="+mn-cs"/>
        </a:defRPr>
      </a:lvl4pPr>
      <a:lvl5pPr marL="2057349" indent="-228594" algn="l" defTabSz="457189" rtl="0" eaLnBrk="1" fontAlgn="base" hangingPunct="1">
        <a:spcBef>
          <a:spcPct val="20000"/>
        </a:spcBef>
        <a:spcAft>
          <a:spcPct val="0"/>
        </a:spcAft>
        <a:buFont typeface="Arial" charset="0"/>
        <a:buChar char="•"/>
        <a:defRPr kern="1200">
          <a:solidFill>
            <a:schemeClr val="tx1"/>
          </a:solidFill>
          <a:latin typeface="+mn-lt"/>
          <a:ea typeface="ＭＳ Ｐゴシック" pitchFamily="34" charset="-128"/>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415611" y="1907167"/>
            <a:ext cx="11360800" cy="2736800"/>
          </a:xfrm>
          <a:prstGeom prst="rect">
            <a:avLst/>
          </a:prstGeom>
        </p:spPr>
        <p:txBody>
          <a:bodyPr spcFirstLastPara="1" vert="horz" wrap="square" lIns="121900" tIns="121900" rIns="121900" bIns="121900" numCol="1" anchor="b" anchorCtr="0" compatLnSpc="1">
            <a:prstTxWarp prst="textNoShape">
              <a:avLst/>
            </a:prstTxWarp>
            <a:noAutofit/>
          </a:bodyPr>
          <a:lstStyle/>
          <a:p>
            <a:r>
              <a:rPr lang="fi" sz="4800" dirty="0"/>
              <a:t>Kainuun maaseudun kehittämissuunnitelman 2014-2020 arviointi</a:t>
            </a:r>
            <a:endParaRPr sz="4800" dirty="0"/>
          </a:p>
        </p:txBody>
      </p:sp>
      <p:sp>
        <p:nvSpPr>
          <p:cNvPr id="55" name="Google Shape;55;p13"/>
          <p:cNvSpPr txBox="1">
            <a:spLocks noGrp="1"/>
          </p:cNvSpPr>
          <p:nvPr>
            <p:ph type="subTitle" idx="1"/>
          </p:nvPr>
        </p:nvSpPr>
        <p:spPr>
          <a:xfrm>
            <a:off x="415600" y="4693233"/>
            <a:ext cx="11360800" cy="1056800"/>
          </a:xfrm>
          <a:prstGeom prst="rect">
            <a:avLst/>
          </a:prstGeom>
        </p:spPr>
        <p:txBody>
          <a:bodyPr spcFirstLastPara="1" vert="horz" wrap="square" lIns="121900" tIns="121900" rIns="121900" bIns="121900" numCol="1" anchor="t" anchorCtr="0" compatLnSpc="1">
            <a:prstTxWarp prst="textNoShape">
              <a:avLst/>
            </a:prstTxWarp>
            <a:noAutofit/>
          </a:bodyPr>
          <a:lstStyle/>
          <a:p>
            <a:pPr marL="0" indent="0"/>
            <a:r>
              <a:rPr lang="fi" sz="2400" dirty="0"/>
              <a:t>MDI 30.9.2020</a:t>
            </a:r>
            <a:endParaRPr sz="2400" dirty="0"/>
          </a:p>
        </p:txBody>
      </p:sp>
    </p:spTree>
    <p:extLst>
      <p:ext uri="{BB962C8B-B14F-4D97-AF65-F5344CB8AC3E}">
        <p14:creationId xmlns:p14="http://schemas.microsoft.com/office/powerpoint/2010/main" val="3852777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FDB76F08-EB1F-3E41-919D-BD9ED08A8A00}"/>
              </a:ext>
            </a:extLst>
          </p:cNvPr>
          <p:cNvSpPr>
            <a:spLocks noGrp="1"/>
          </p:cNvSpPr>
          <p:nvPr>
            <p:ph type="title"/>
          </p:nvPr>
        </p:nvSpPr>
        <p:spPr/>
        <p:txBody>
          <a:bodyPr>
            <a:noAutofit/>
          </a:bodyPr>
          <a:lstStyle/>
          <a:p>
            <a:r>
              <a:rPr lang="fi-FI" sz="3200" dirty="0"/>
              <a:t>KEHITTÄMISHANKKEISSA LISÄTTY YHTEISTYÖTÄ JA HERÄTETTY KIINNOSTUSTA</a:t>
            </a:r>
          </a:p>
        </p:txBody>
      </p:sp>
      <p:sp>
        <p:nvSpPr>
          <p:cNvPr id="4" name="Sisällön paikkamerkki 3">
            <a:extLst>
              <a:ext uri="{FF2B5EF4-FFF2-40B4-BE49-F238E27FC236}">
                <a16:creationId xmlns:a16="http://schemas.microsoft.com/office/drawing/2014/main" id="{A4C36D75-A863-DD45-8A6D-118D21D025F0}"/>
              </a:ext>
            </a:extLst>
          </p:cNvPr>
          <p:cNvSpPr>
            <a:spLocks noGrp="1"/>
          </p:cNvSpPr>
          <p:nvPr>
            <p:ph idx="1"/>
          </p:nvPr>
        </p:nvSpPr>
        <p:spPr/>
        <p:txBody>
          <a:bodyPr/>
          <a:lstStyle/>
          <a:p>
            <a:pPr lvl="0"/>
            <a:r>
              <a:rPr lang="fi-FI" sz="2000" dirty="0"/>
              <a:t>Julkista tukea myönnetty yhteensä 12 064 224 €, 64 hanketta, eniten M07 ja M16. Lisäksi Kainuussa on toteutettu EIP-hankkeita. Julkisilla hanketoteuttajilla vahva rooli.</a:t>
            </a:r>
          </a:p>
          <a:p>
            <a:pPr lvl="0"/>
            <a:r>
              <a:rPr lang="fi-FI" sz="2000" b="1" dirty="0"/>
              <a:t>Monipuolisia tuloksia: </a:t>
            </a:r>
            <a:r>
              <a:rPr lang="fi-FI" sz="2000" dirty="0"/>
              <a:t>uusia liiketoimintamalleja ja ansaintalogiikkoja, tuotanto- ja jakeluketjuja sekä yritysryhmiä, rahoitusmahdollisuuksia ja rahoitushakemusten laadintaa.</a:t>
            </a:r>
          </a:p>
          <a:p>
            <a:pPr lvl="0"/>
            <a:r>
              <a:rPr lang="fi-FI" sz="2000" b="1" dirty="0"/>
              <a:t>Tuella oma paikkansa ja vipuvaikutuksensa: </a:t>
            </a:r>
            <a:r>
              <a:rPr lang="fi-FI" sz="2000" dirty="0"/>
              <a:t>Maaseutuohjelman hanketuilla rahoitetaan sellaisia toimia, joita ei rahoiteta muista lähteistä. </a:t>
            </a:r>
            <a:r>
              <a:rPr lang="fi-FI" sz="2000" i="1" dirty="0"/>
              <a:t>”Kehittämistoimia ei olisi toteutettu lainkaan ilman saatua rahoitusta”</a:t>
            </a:r>
          </a:p>
          <a:p>
            <a:r>
              <a:rPr lang="fi-FI" sz="2000" b="1" dirty="0"/>
              <a:t>Onnistumiseen vaikuttaneita tekijöitä: </a:t>
            </a:r>
            <a:r>
              <a:rPr lang="fi-FI" sz="2000" dirty="0"/>
              <a:t>sitoutuneet ja osaavat hanketoimijat, sujuva yhteistyö, hankkeen hyvä suunnittelu ja ELY-keskuksen tuki ja ohjeistus. </a:t>
            </a:r>
            <a:r>
              <a:rPr lang="fi-FI" sz="2000" b="1" dirty="0"/>
              <a:t>Haasteena</a:t>
            </a:r>
            <a:r>
              <a:rPr lang="fi-FI" sz="2000" dirty="0"/>
              <a:t> on hanketoimijoiden vähyys ja vähentyminen.</a:t>
            </a:r>
          </a:p>
          <a:p>
            <a:pPr lvl="1"/>
            <a:r>
              <a:rPr lang="fi-FI" sz="2000" i="1" dirty="0"/>
              <a:t>Suositus: Tulevalla kaudella hanketoimijoita tulee neuvoa ja ohjata (kohdennetut haut ja aktivointihankkeet) strategisten painopisteiden suuntaan. Myös uusien hanketoimijoiden mukaan houkuttelu ja olemassa olevien aktivointi on keskeistä Kainuun maatalouden ja maaseudun kehittämisen uudelleensuuntaamisessa. Hankekumppaniverkostoja tulee kehittää ja vahvistaa erityisesti syrjäseuduilla. </a:t>
            </a:r>
            <a:endParaRPr lang="fi-FI" sz="2000" dirty="0"/>
          </a:p>
          <a:p>
            <a:pPr lvl="0"/>
            <a:endParaRPr lang="fi-FI" sz="2000" dirty="0"/>
          </a:p>
        </p:txBody>
      </p:sp>
    </p:spTree>
    <p:extLst>
      <p:ext uri="{BB962C8B-B14F-4D97-AF65-F5344CB8AC3E}">
        <p14:creationId xmlns:p14="http://schemas.microsoft.com/office/powerpoint/2010/main" val="3193824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FDB76F08-EB1F-3E41-919D-BD9ED08A8A00}"/>
              </a:ext>
            </a:extLst>
          </p:cNvPr>
          <p:cNvSpPr>
            <a:spLocks noGrp="1"/>
          </p:cNvSpPr>
          <p:nvPr>
            <p:ph type="title"/>
          </p:nvPr>
        </p:nvSpPr>
        <p:spPr/>
        <p:txBody>
          <a:bodyPr>
            <a:noAutofit/>
          </a:bodyPr>
          <a:lstStyle/>
          <a:p>
            <a:r>
              <a:rPr lang="fi-FI" sz="3200" dirty="0"/>
              <a:t>TEEMASTRATEGIAT KOKOAVAT KEHITTÄMISTÄ, VALMISTELUUN LISÄÄ AVOIMUUTTA</a:t>
            </a:r>
          </a:p>
        </p:txBody>
      </p:sp>
      <p:sp>
        <p:nvSpPr>
          <p:cNvPr id="4" name="Sisällön paikkamerkki 3">
            <a:extLst>
              <a:ext uri="{FF2B5EF4-FFF2-40B4-BE49-F238E27FC236}">
                <a16:creationId xmlns:a16="http://schemas.microsoft.com/office/drawing/2014/main" id="{A4C36D75-A863-DD45-8A6D-118D21D025F0}"/>
              </a:ext>
            </a:extLst>
          </p:cNvPr>
          <p:cNvSpPr>
            <a:spLocks noGrp="1"/>
          </p:cNvSpPr>
          <p:nvPr>
            <p:ph idx="1"/>
          </p:nvPr>
        </p:nvSpPr>
        <p:spPr/>
        <p:txBody>
          <a:bodyPr/>
          <a:lstStyle/>
          <a:p>
            <a:r>
              <a:rPr lang="fi-FI" sz="1800" b="1" dirty="0"/>
              <a:t>Kainuun maaseudun kehittämissuunnitelma on teemastrategiapohjainen. </a:t>
            </a:r>
            <a:r>
              <a:rPr lang="fi-FI" sz="1800" dirty="0"/>
              <a:t>Teemoista toteutettiin kaksi: maa- ja elintarviketalouden sekä metsäbiotalouden teemaa kehitettiin maakunnallisena koordinaatiohankkeena. Toteutumatta jääneet (luontomatkailu ja kylät) edelleen keskeisiä kehittämisen kohteita Kainuussa.</a:t>
            </a:r>
          </a:p>
          <a:p>
            <a:r>
              <a:rPr lang="fi-FI" sz="1800" b="1" dirty="0"/>
              <a:t>Teemastrategia on toteutuessaan mielekäs kehittämisen väline: </a:t>
            </a:r>
            <a:r>
              <a:rPr lang="fi-FI" sz="1800" dirty="0"/>
              <a:t>edistää kokonaisvaltaista suunnittelua, strategisten painopisteiden edistämistä, hankkeiden välistä yhteistyötä ja poistaa päällekkäisyyksiä. Teeman valinta ja teemastrategian laatiminen avainasemassa.</a:t>
            </a:r>
          </a:p>
          <a:p>
            <a:r>
              <a:rPr lang="fi-FI" sz="1800" dirty="0"/>
              <a:t>Teemastrategioiden kehittymistä on seurattu (mm. ELY-keskuksen vuosiraporteissa), mutta ei aktiivisesti ohjattu ELY-keskuksen vuosiraporteissa.</a:t>
            </a:r>
          </a:p>
          <a:p>
            <a:pPr lvl="1"/>
            <a:r>
              <a:rPr lang="fi-FI" sz="1800" i="1" dirty="0"/>
              <a:t>Suositus: Teemapohjaisen kehittämisen mielekkyydestä ja tehokkuudesta tulee keskustella avoimesti. Teemapohjaisuuden sijaan kehittämisen painopisteet voidaan organisoida verkostomaisesti. Teemojen verkostoitumista tulee vahvistaa. </a:t>
            </a:r>
          </a:p>
          <a:p>
            <a:pPr lvl="1"/>
            <a:r>
              <a:rPr lang="fi-FI" sz="1800" i="1" dirty="0"/>
              <a:t>Suositus: ELY-keskuksen ohjausvaikutusta ja seurannan työkaluja teemojen kehittämiseen tulee vahvistaa. Teemastrategioiden koordinaatiohankkeiden rooli ja vastuu alueellisten tavoitteiden saavuttamisessa täytyy olla selkeä.</a:t>
            </a:r>
          </a:p>
        </p:txBody>
      </p:sp>
    </p:spTree>
    <p:extLst>
      <p:ext uri="{BB962C8B-B14F-4D97-AF65-F5344CB8AC3E}">
        <p14:creationId xmlns:p14="http://schemas.microsoft.com/office/powerpoint/2010/main" val="482857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FDB76F08-EB1F-3E41-919D-BD9ED08A8A00}"/>
              </a:ext>
            </a:extLst>
          </p:cNvPr>
          <p:cNvSpPr>
            <a:spLocks noGrp="1"/>
          </p:cNvSpPr>
          <p:nvPr>
            <p:ph type="title"/>
          </p:nvPr>
        </p:nvSpPr>
        <p:spPr/>
        <p:txBody>
          <a:bodyPr>
            <a:noAutofit/>
          </a:bodyPr>
          <a:lstStyle/>
          <a:p>
            <a:r>
              <a:rPr lang="fi-FI" sz="3200" dirty="0"/>
              <a:t>YLEISHYÖDYLLISILLÄ INVESTOINNEILLA EDELLYTYKSIÄ, ALUEIDEN VÄLISILLÄ HANKKEILLA OSAAMISTA JA RESURSSEJA</a:t>
            </a:r>
          </a:p>
        </p:txBody>
      </p:sp>
      <p:sp>
        <p:nvSpPr>
          <p:cNvPr id="4" name="Sisällön paikkamerkki 3">
            <a:extLst>
              <a:ext uri="{FF2B5EF4-FFF2-40B4-BE49-F238E27FC236}">
                <a16:creationId xmlns:a16="http://schemas.microsoft.com/office/drawing/2014/main" id="{A4C36D75-A863-DD45-8A6D-118D21D025F0}"/>
              </a:ext>
            </a:extLst>
          </p:cNvPr>
          <p:cNvSpPr>
            <a:spLocks noGrp="1"/>
          </p:cNvSpPr>
          <p:nvPr>
            <p:ph idx="1"/>
          </p:nvPr>
        </p:nvSpPr>
        <p:spPr/>
        <p:txBody>
          <a:bodyPr/>
          <a:lstStyle/>
          <a:p>
            <a:r>
              <a:rPr lang="fi-FI" sz="1800" dirty="0"/>
              <a:t>Suunnitelma on pystynyt kohtalaisesti </a:t>
            </a:r>
            <a:r>
              <a:rPr lang="fi-FI" sz="1800" b="1" dirty="0"/>
              <a:t>vastaamaan alueellisiin erityispiirteisiin </a:t>
            </a:r>
            <a:r>
              <a:rPr lang="fi-FI" sz="1800" dirty="0"/>
              <a:t>(mm. harva asutus, pinta-alaltaan laaja maakunta) esimerkiksi rahoittamalla yleishyödyllisiä laajakaista- ja </a:t>
            </a:r>
            <a:r>
              <a:rPr lang="fi-FI" sz="1800" dirty="0" err="1"/>
              <a:t>reitistöhankkeita</a:t>
            </a:r>
            <a:r>
              <a:rPr lang="fi-FI" sz="1800" dirty="0"/>
              <a:t>. Ohjelmakaudella on toteutettu 15 yleishyödyllistä kehittämishanketta, joiden julkinen tuki on yhteensä 4 686 814 euroa, eniten alatoimenpiteissä 7.5 ja 7.2.</a:t>
            </a:r>
          </a:p>
          <a:p>
            <a:r>
              <a:rPr lang="fi-FI" sz="1800" b="1" dirty="0"/>
              <a:t>Lisäarvo ja vaikutukset: </a:t>
            </a:r>
            <a:r>
              <a:rPr lang="fi-FI" sz="1800" dirty="0"/>
              <a:t>elinvoiman ja infrastruktuurin kehittäminen, monipaikkaisen etätyön mahdollisuudet, asukkaiden viihtyvyyden parantuminen, yrittäjyyden edellytykset</a:t>
            </a:r>
          </a:p>
          <a:p>
            <a:r>
              <a:rPr lang="fi-FI" sz="1800" dirty="0"/>
              <a:t>Rahoittamisen yhteensovittaminen on parantanut myös ELY-keskuksen ja Leader-ryhmien yhteistyötä.</a:t>
            </a:r>
          </a:p>
          <a:p>
            <a:pPr lvl="1"/>
            <a:r>
              <a:rPr lang="fi-FI" sz="1800" i="1" dirty="0"/>
              <a:t>Suositus: ELY-keskuksen ja Leader-ryhmien toimivaa ja hyvää yhteistyötä tulee jatkaa yleishyödyllisten investointien rahoittamisessa. Lisäksi tulee varmistaa, että yritys- ja hanketuet rakentavat lisäarvoa jo rahoitetulle infrastruktuurille.</a:t>
            </a:r>
          </a:p>
          <a:p>
            <a:r>
              <a:rPr lang="fi-FI" sz="1800" dirty="0"/>
              <a:t>Alueiden välisiä hankkeita toteutettu 27 kpl (6 hallinnoitu Kainuusta ja 21 muualta). Alueiden välisyys lähtee joko toimialasta (porotalous), hakijan organisaatiosta (</a:t>
            </a:r>
            <a:r>
              <a:rPr lang="fi-FI" sz="1800" dirty="0" err="1"/>
              <a:t>ProAgria</a:t>
            </a:r>
            <a:r>
              <a:rPr lang="fi-FI" sz="1800" dirty="0"/>
              <a:t>) tai aiheen horisontaalisuudesta (</a:t>
            </a:r>
            <a:r>
              <a:rPr lang="fi-FI" sz="1800" dirty="0" err="1"/>
              <a:t>digitalisaatio</a:t>
            </a:r>
            <a:r>
              <a:rPr lang="fi-FI" sz="1800" dirty="0"/>
              <a:t>)</a:t>
            </a:r>
          </a:p>
          <a:p>
            <a:pPr lvl="0"/>
            <a:r>
              <a:rPr lang="fi-FI" sz="1800" b="1" dirty="0"/>
              <a:t>Alueiden välisten hankkeiden lisäarvo: </a:t>
            </a:r>
            <a:r>
              <a:rPr lang="fi-FI" sz="1800" dirty="0"/>
              <a:t>päällekkäisyyksien poisto, tehokkuus, tarpeeksi yritysmassaa, vertailu, huippuosaamista muualta, suuremmat resurssit kehittämiseen, verkostoituminen</a:t>
            </a:r>
          </a:p>
          <a:p>
            <a:pPr lvl="0"/>
            <a:endParaRPr lang="fi-FI" sz="1800" dirty="0"/>
          </a:p>
        </p:txBody>
      </p:sp>
    </p:spTree>
    <p:extLst>
      <p:ext uri="{BB962C8B-B14F-4D97-AF65-F5344CB8AC3E}">
        <p14:creationId xmlns:p14="http://schemas.microsoft.com/office/powerpoint/2010/main" val="2661952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FDB76F08-EB1F-3E41-919D-BD9ED08A8A00}"/>
              </a:ext>
            </a:extLst>
          </p:cNvPr>
          <p:cNvSpPr>
            <a:spLocks noGrp="1"/>
          </p:cNvSpPr>
          <p:nvPr>
            <p:ph type="title"/>
          </p:nvPr>
        </p:nvSpPr>
        <p:spPr/>
        <p:txBody>
          <a:bodyPr>
            <a:noAutofit/>
          </a:bodyPr>
          <a:lstStyle/>
          <a:p>
            <a:r>
              <a:rPr lang="fi-FI" sz="3200" dirty="0"/>
              <a:t>YRITYSTUKIEN VAIKUTTAVUUS MAASEUDUN YRITYKSIIN</a:t>
            </a:r>
          </a:p>
        </p:txBody>
      </p:sp>
      <p:sp>
        <p:nvSpPr>
          <p:cNvPr id="4" name="Sisällön paikkamerkki 3">
            <a:extLst>
              <a:ext uri="{FF2B5EF4-FFF2-40B4-BE49-F238E27FC236}">
                <a16:creationId xmlns:a16="http://schemas.microsoft.com/office/drawing/2014/main" id="{A4C36D75-A863-DD45-8A6D-118D21D025F0}"/>
              </a:ext>
            </a:extLst>
          </p:cNvPr>
          <p:cNvSpPr>
            <a:spLocks noGrp="1"/>
          </p:cNvSpPr>
          <p:nvPr>
            <p:ph idx="1"/>
          </p:nvPr>
        </p:nvSpPr>
        <p:spPr/>
        <p:txBody>
          <a:bodyPr/>
          <a:lstStyle/>
          <a:p>
            <a:r>
              <a:rPr lang="fi-FI" sz="2000" dirty="0"/>
              <a:t>Julkista tukea myönnetty yhteensä 7 563 119 €, 102 kappaletta, alatoimenpiteet 4.2, 6.2 ja 6.4. Lisäksi yritysryhmähankkeita alatoimenpiteessä 16.3. Merkittäviä tuettuja toimialoja marjanjalostukseen ja siihen liittyviin toimialat sekä moottoriajoneuvojen huolto ja korjaus</a:t>
            </a:r>
          </a:p>
          <a:p>
            <a:r>
              <a:rPr lang="fi-FI" sz="2000" b="1" dirty="0"/>
              <a:t>Yrittäjyys korostuu suunnitelmassa: </a:t>
            </a:r>
            <a:r>
              <a:rPr lang="fi-FI" sz="2000" dirty="0"/>
              <a:t>yrittäjyys läpileikkaavana teemana ja rahoituksen jakaantumisen tavoitteena 50 % / 50 % (yritys- ja hanketuet). Elinkeinollisen kehittämisen resursseja on vahvimmin suunnattu maatalouden, metsä- ja puutalouden sekä luontomatkailun teemoihin. </a:t>
            </a:r>
          </a:p>
          <a:p>
            <a:pPr lvl="0"/>
            <a:r>
              <a:rPr lang="fi-FI" sz="2000" b="1" dirty="0"/>
              <a:t>Tuen vaikutukset: </a:t>
            </a:r>
            <a:r>
              <a:rPr lang="fi-FI" sz="2000" dirty="0"/>
              <a:t>uusien tuotteiden tai palveluiden kehittäminen, liiketoimintaosaamisen parantuminen, investointien lisääntyminen ja liiketoimintamallien kehittäminen. Liiketoiminta on monilta osin edelleen toiminnassa.</a:t>
            </a:r>
            <a:r>
              <a:rPr lang="fi-FI" sz="2000" i="1" dirty="0"/>
              <a:t> </a:t>
            </a:r>
            <a:r>
              <a:rPr lang="fi-FI" sz="2000" dirty="0"/>
              <a:t>Ilman tukea kehittäminen suppeampaa, hitaampaa tai pienimuotoisempaa.</a:t>
            </a:r>
          </a:p>
          <a:p>
            <a:pPr lvl="0"/>
            <a:endParaRPr lang="fi-FI" sz="2000" dirty="0"/>
          </a:p>
        </p:txBody>
      </p:sp>
    </p:spTree>
    <p:extLst>
      <p:ext uri="{BB962C8B-B14F-4D97-AF65-F5344CB8AC3E}">
        <p14:creationId xmlns:p14="http://schemas.microsoft.com/office/powerpoint/2010/main" val="150705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FDB76F08-EB1F-3E41-919D-BD9ED08A8A00}"/>
              </a:ext>
            </a:extLst>
          </p:cNvPr>
          <p:cNvSpPr>
            <a:spLocks noGrp="1"/>
          </p:cNvSpPr>
          <p:nvPr>
            <p:ph type="title"/>
          </p:nvPr>
        </p:nvSpPr>
        <p:spPr/>
        <p:txBody>
          <a:bodyPr>
            <a:noAutofit/>
          </a:bodyPr>
          <a:lstStyle/>
          <a:p>
            <a:r>
              <a:rPr lang="fi-FI" sz="3200" dirty="0"/>
              <a:t>VIESTINTÄ SELKEÄÄ, PANOSTUSTA KOORDINAATIOON JA VAIKUTTAVUUTEEN</a:t>
            </a:r>
          </a:p>
        </p:txBody>
      </p:sp>
      <p:sp>
        <p:nvSpPr>
          <p:cNvPr id="4" name="Sisällön paikkamerkki 3">
            <a:extLst>
              <a:ext uri="{FF2B5EF4-FFF2-40B4-BE49-F238E27FC236}">
                <a16:creationId xmlns:a16="http://schemas.microsoft.com/office/drawing/2014/main" id="{A4C36D75-A863-DD45-8A6D-118D21D025F0}"/>
              </a:ext>
            </a:extLst>
          </p:cNvPr>
          <p:cNvSpPr>
            <a:spLocks noGrp="1"/>
          </p:cNvSpPr>
          <p:nvPr>
            <p:ph idx="1"/>
          </p:nvPr>
        </p:nvSpPr>
        <p:spPr/>
        <p:txBody>
          <a:bodyPr/>
          <a:lstStyle/>
          <a:p>
            <a:pPr lvl="0"/>
            <a:r>
              <a:rPr lang="fi-FI" sz="2000" b="1" dirty="0"/>
              <a:t>Yritys- ja hanketukien saajat tyytyväisiä ohjelmakauden viestintään ja tiedonsaantiin</a:t>
            </a:r>
            <a:r>
              <a:rPr lang="fi-FI" sz="2000" dirty="0"/>
              <a:t>, Kainuun ELY-keskuksen nettisivut informatiiviset</a:t>
            </a:r>
          </a:p>
          <a:p>
            <a:r>
              <a:rPr lang="fi-FI" sz="2000" dirty="0"/>
              <a:t>Viestintä tavoittaa kohderyhmät, mutta </a:t>
            </a:r>
            <a:r>
              <a:rPr lang="fi-FI" sz="2000" b="1" dirty="0"/>
              <a:t>ajankohtaisuutta ja vuorovaikutusta tarvitaan</a:t>
            </a:r>
          </a:p>
          <a:p>
            <a:pPr lvl="1"/>
            <a:r>
              <a:rPr lang="fi-FI" sz="2000" i="1" dirty="0"/>
              <a:t>Suositus: Viestintää tulee painottaa </a:t>
            </a:r>
            <a:r>
              <a:rPr lang="fi-FI" sz="2000" i="1" dirty="0" err="1"/>
              <a:t>onnistumis</a:t>
            </a:r>
            <a:r>
              <a:rPr lang="fi-FI" sz="2000" i="1" dirty="0"/>
              <a:t>- ja vaikuttavuusviestintään, jossa nykyistä vahvemmin esiteltäisiin hankkeiden tuloksia ja vaikuttavuutta alueelle.</a:t>
            </a:r>
          </a:p>
          <a:p>
            <a:pPr lvl="1"/>
            <a:r>
              <a:rPr lang="fi-FI" sz="2000" i="1" dirty="0"/>
              <a:t>Suositus: Painetun viestintämateriaalin lisäksi tulee vahvistaa maaseudun kehittämissuunnitelman läsnäoloa ja vuorovaikutusta myös sosiaalisen median kanavissa.</a:t>
            </a:r>
            <a:endParaRPr lang="fi-FI" sz="2000" dirty="0"/>
          </a:p>
        </p:txBody>
      </p:sp>
    </p:spTree>
    <p:extLst>
      <p:ext uri="{BB962C8B-B14F-4D97-AF65-F5344CB8AC3E}">
        <p14:creationId xmlns:p14="http://schemas.microsoft.com/office/powerpoint/2010/main" val="1380402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FDB76F08-EB1F-3E41-919D-BD9ED08A8A00}"/>
              </a:ext>
            </a:extLst>
          </p:cNvPr>
          <p:cNvSpPr>
            <a:spLocks noGrp="1"/>
          </p:cNvSpPr>
          <p:nvPr>
            <p:ph type="title"/>
          </p:nvPr>
        </p:nvSpPr>
        <p:spPr/>
        <p:txBody>
          <a:bodyPr>
            <a:noAutofit/>
          </a:bodyPr>
          <a:lstStyle/>
          <a:p>
            <a:r>
              <a:rPr lang="fi-FI" sz="3200" dirty="0"/>
              <a:t>EVÄITÄ TULEVALLE OHJELMAKAUDELLE: SISÄLLÖT, MENETELMÄT JA TOIMINTATAVAT</a:t>
            </a:r>
          </a:p>
        </p:txBody>
      </p:sp>
      <p:sp>
        <p:nvSpPr>
          <p:cNvPr id="4" name="Sisällön paikkamerkki 3">
            <a:extLst>
              <a:ext uri="{FF2B5EF4-FFF2-40B4-BE49-F238E27FC236}">
                <a16:creationId xmlns:a16="http://schemas.microsoft.com/office/drawing/2014/main" id="{A4C36D75-A863-DD45-8A6D-118D21D025F0}"/>
              </a:ext>
            </a:extLst>
          </p:cNvPr>
          <p:cNvSpPr>
            <a:spLocks noGrp="1"/>
          </p:cNvSpPr>
          <p:nvPr>
            <p:ph idx="1"/>
          </p:nvPr>
        </p:nvSpPr>
        <p:spPr/>
        <p:txBody>
          <a:bodyPr/>
          <a:lstStyle/>
          <a:p>
            <a:r>
              <a:rPr lang="fi-FI" sz="2000" b="1" dirty="0"/>
              <a:t>Tarve joustavalle suunnitelmalle ja koko maakunnan kehittämiselle:</a:t>
            </a:r>
            <a:r>
              <a:rPr lang="fi-FI" sz="2000" dirty="0"/>
              <a:t> yhteys muuhun kehittämiseen, uusien hanketoimijoiden ja nuorten houkuttelu mukaan. Tulevalla ohjelmakaudella korostuvat </a:t>
            </a:r>
            <a:r>
              <a:rPr lang="fi-FI" sz="2000" dirty="0" err="1"/>
              <a:t>CAP:n</a:t>
            </a:r>
            <a:r>
              <a:rPr lang="fi-FI" sz="2000" dirty="0"/>
              <a:t> ympäristö- ja ilmastopainotukset. </a:t>
            </a:r>
          </a:p>
          <a:p>
            <a:r>
              <a:rPr lang="fi-FI" sz="2000" b="1" dirty="0"/>
              <a:t>Kunnianhimon ja strategisuuden tason nosto: i</a:t>
            </a:r>
            <a:r>
              <a:rPr lang="fi-FI" sz="2000" dirty="0"/>
              <a:t>tseensä uskova kehittämissuunnitelma, kunnianhimo, fokuksen löytäminen ja valintojen tekeminen, suunnitelman arviointi- ja seurantajärjestelmän kehittäminen ja systemaattiset aktivointitoimet</a:t>
            </a:r>
          </a:p>
          <a:p>
            <a:r>
              <a:rPr lang="fi-FI" sz="2000" b="1" dirty="0"/>
              <a:t>Teemastrategiapohjaisuus kokoaa kehittämistä: </a:t>
            </a:r>
            <a:r>
              <a:rPr lang="fi-FI" sz="2000" dirty="0"/>
              <a:t>teemojen valintaan kiinnitettävä huomiota, avoin keskustelu, tarvepohjaisuus, uusiutumisen näkökulma</a:t>
            </a:r>
          </a:p>
          <a:p>
            <a:r>
              <a:rPr lang="fi-FI" sz="2000" b="1" dirty="0"/>
              <a:t>Tältä kaudelta jatkoon: </a:t>
            </a:r>
            <a:r>
              <a:rPr lang="fi-FI" sz="2000" dirty="0"/>
              <a:t>teemallinen kehittäminen uudistettuna, toimijoiden hyvät yhteistyövälit, hanketreffit, ELY:n neuvonta ja opastus, maaseuturyhmän toiminta</a:t>
            </a:r>
          </a:p>
        </p:txBody>
      </p:sp>
    </p:spTree>
    <p:extLst>
      <p:ext uri="{BB962C8B-B14F-4D97-AF65-F5344CB8AC3E}">
        <p14:creationId xmlns:p14="http://schemas.microsoft.com/office/powerpoint/2010/main" val="2939314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FDB76F08-EB1F-3E41-919D-BD9ED08A8A00}"/>
              </a:ext>
            </a:extLst>
          </p:cNvPr>
          <p:cNvSpPr>
            <a:spLocks noGrp="1"/>
          </p:cNvSpPr>
          <p:nvPr>
            <p:ph type="title"/>
          </p:nvPr>
        </p:nvSpPr>
        <p:spPr/>
        <p:txBody>
          <a:bodyPr>
            <a:noAutofit/>
          </a:bodyPr>
          <a:lstStyle/>
          <a:p>
            <a:r>
              <a:rPr lang="fi-FI" sz="3200" dirty="0"/>
              <a:t>SUUNNITELMAN LOGIIKKAA SELKEYTETTÄVÄ, SEURANNAN SYSTEMATISOINTIIN PANOSTETTAVA</a:t>
            </a:r>
          </a:p>
        </p:txBody>
      </p:sp>
      <p:sp>
        <p:nvSpPr>
          <p:cNvPr id="4" name="Sisällön paikkamerkki 3">
            <a:extLst>
              <a:ext uri="{FF2B5EF4-FFF2-40B4-BE49-F238E27FC236}">
                <a16:creationId xmlns:a16="http://schemas.microsoft.com/office/drawing/2014/main" id="{A4C36D75-A863-DD45-8A6D-118D21D025F0}"/>
              </a:ext>
            </a:extLst>
          </p:cNvPr>
          <p:cNvSpPr>
            <a:spLocks noGrp="1"/>
          </p:cNvSpPr>
          <p:nvPr>
            <p:ph idx="1"/>
          </p:nvPr>
        </p:nvSpPr>
        <p:spPr/>
        <p:txBody>
          <a:bodyPr/>
          <a:lstStyle/>
          <a:p>
            <a:r>
              <a:rPr lang="fi-FI" sz="1800" dirty="0"/>
              <a:t>Kainuun maaseutusuunnitelmaan kirjatut tavoitteet pohjautuvat Manner-Suomen maaseudun kehittämisohjelmaan, toteutumista seurataan kansallisen ohjelman tasolla ja indikaattoreilla. Lisäksi suunnitelmaan on kirjattu viisi keskeistä kehittämisen teemaa ja niiden tavoitteet.</a:t>
            </a:r>
          </a:p>
          <a:p>
            <a:r>
              <a:rPr lang="fi-FI" sz="1800" dirty="0"/>
              <a:t>Teemaohjelmakoordinaatio sinänsä looginen, mutta strategisen tavoitteiden asettelun tulee tapahtua ELY-keskuksen tasolla. Epäselvyyttä teemakohtaisten tavoitteiden edistämisestä.</a:t>
            </a:r>
          </a:p>
          <a:p>
            <a:r>
              <a:rPr lang="fi-FI" sz="1800" dirty="0"/>
              <a:t>Olennaista fokuksen löytäminen: Mitä halutaan saada aikaan? Mitä Kainuun maaseudun kehittämisessä pitäisi muuttaa? Yhteisesti löydetty ja muotoiltu fokus ja kriittisten kehittämiskohteiden tunnistaminen kirkastaa suunnitelman toimeenpanoa.</a:t>
            </a:r>
          </a:p>
          <a:p>
            <a:pPr lvl="1"/>
            <a:r>
              <a:rPr lang="fi-FI" sz="1800" i="1" dirty="0"/>
              <a:t>Suositus: Alueellisen maaseudun kehittämissuunnitelman interventiologiikkaa, eli tarpeiden, tavoitteiden ja toimenpiteiden jatkumoa tulee vahvistaa ja selventää. </a:t>
            </a:r>
          </a:p>
          <a:p>
            <a:pPr lvl="1"/>
            <a:r>
              <a:rPr lang="fi-FI" sz="1800" i="1" dirty="0"/>
              <a:t>Suositus: Suunnitelman seuranta- ja arviointijärjestelmän vahvistamisella voidaan tunnistaa ajoissa muuttuneet tarpeet, suunnata suunnitelmaa ja aktivoida toimijoita. </a:t>
            </a:r>
          </a:p>
          <a:p>
            <a:pPr lvl="1"/>
            <a:r>
              <a:rPr lang="fi-FI" sz="1800" i="1" dirty="0"/>
              <a:t>Suositus: Tulevalla kaudella Kainuun alueelliseen maaseudun kehittämissuunnitelmalle tulee luoda interventiologiikkaan pohjautuva tuloksellisuuden ja vaikuttavuuden arviointimalli. </a:t>
            </a:r>
            <a:endParaRPr lang="fi-FI" sz="1800" dirty="0"/>
          </a:p>
        </p:txBody>
      </p:sp>
    </p:spTree>
    <p:extLst>
      <p:ext uri="{BB962C8B-B14F-4D97-AF65-F5344CB8AC3E}">
        <p14:creationId xmlns:p14="http://schemas.microsoft.com/office/powerpoint/2010/main" val="3158428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FDB76F08-EB1F-3E41-919D-BD9ED08A8A00}"/>
              </a:ext>
            </a:extLst>
          </p:cNvPr>
          <p:cNvSpPr>
            <a:spLocks noGrp="1"/>
          </p:cNvSpPr>
          <p:nvPr>
            <p:ph type="title"/>
          </p:nvPr>
        </p:nvSpPr>
        <p:spPr/>
        <p:txBody>
          <a:bodyPr>
            <a:noAutofit/>
          </a:bodyPr>
          <a:lstStyle/>
          <a:p>
            <a:r>
              <a:rPr lang="fi-FI" sz="3200" dirty="0"/>
              <a:t>KOLME OPPIA TULEVALLE KAUDELLE</a:t>
            </a:r>
          </a:p>
        </p:txBody>
      </p:sp>
      <p:sp>
        <p:nvSpPr>
          <p:cNvPr id="4" name="Sisällön paikkamerkki 3">
            <a:extLst>
              <a:ext uri="{FF2B5EF4-FFF2-40B4-BE49-F238E27FC236}">
                <a16:creationId xmlns:a16="http://schemas.microsoft.com/office/drawing/2014/main" id="{A4C36D75-A863-DD45-8A6D-118D21D025F0}"/>
              </a:ext>
            </a:extLst>
          </p:cNvPr>
          <p:cNvSpPr>
            <a:spLocks noGrp="1"/>
          </p:cNvSpPr>
          <p:nvPr>
            <p:ph idx="1"/>
          </p:nvPr>
        </p:nvSpPr>
        <p:spPr/>
        <p:txBody>
          <a:bodyPr/>
          <a:lstStyle/>
          <a:p>
            <a:pPr marL="342900" indent="-342900">
              <a:buFont typeface="+mj-lt"/>
              <a:buAutoNum type="arabicPeriod"/>
            </a:pPr>
            <a:r>
              <a:rPr lang="fi-FI" sz="1800" b="1" dirty="0"/>
              <a:t>Suunnitelman strategisuuden ja loogisuuden vahvistaminen: </a:t>
            </a:r>
            <a:r>
              <a:rPr lang="fi-FI" sz="1800" dirty="0"/>
              <a:t>Kainuun maaseutusuunnitelman tulee kuvata strategisesti maaseudun kehittämisen tarpeita, tavoitteita, toimenpiteitä, resursseja, seurantaa ja vaikuttavuutta.</a:t>
            </a:r>
          </a:p>
          <a:p>
            <a:pPr lvl="1"/>
            <a:r>
              <a:rPr lang="fi-FI" sz="1800" dirty="0"/>
              <a:t>Mitä tällä suunnitelmalla halutaan saada aikaan? Mitä Kainuun maaseudun kehittämisessä pitäisi muuttaa? </a:t>
            </a:r>
          </a:p>
          <a:p>
            <a:pPr lvl="1"/>
            <a:r>
              <a:rPr lang="fi-FI" sz="1800" dirty="0"/>
              <a:t>Miten voimme ratkaista tunnistettuja tarpeita ja ongelmia? </a:t>
            </a:r>
          </a:p>
          <a:p>
            <a:pPr lvl="1"/>
            <a:r>
              <a:rPr lang="fi-FI" sz="1800" dirty="0"/>
              <a:t>Mitä kukin tekee? Mistä me olemme vastuussa? Miten saamme mukaan osaavia tekijöitä?</a:t>
            </a:r>
          </a:p>
          <a:p>
            <a:pPr lvl="1"/>
            <a:endParaRPr lang="fi-FI" sz="1800" dirty="0"/>
          </a:p>
          <a:p>
            <a:pPr marL="342900" indent="-342900">
              <a:buFont typeface="+mj-lt"/>
              <a:buAutoNum type="arabicPeriod"/>
            </a:pPr>
            <a:r>
              <a:rPr lang="fi-FI" sz="1800" b="1" dirty="0"/>
              <a:t>Ihmisten ja organisaatioiden innostaminen: </a:t>
            </a:r>
            <a:r>
              <a:rPr lang="fi-FI" sz="1800" dirty="0"/>
              <a:t>Suunnitelman valmisteluun ja toimeenpanoon tulee ottaa ja houkutella mukaan uusia toimijoita. Avoin keskustelu strategisista painopisteistä olennaisessa asemassa.</a:t>
            </a:r>
          </a:p>
          <a:p>
            <a:pPr marL="342900" indent="-342900">
              <a:buFont typeface="+mj-lt"/>
              <a:buAutoNum type="arabicPeriod"/>
            </a:pPr>
            <a:endParaRPr lang="fi-FI" sz="1800" dirty="0"/>
          </a:p>
          <a:p>
            <a:pPr marL="342900" indent="-342900">
              <a:buFont typeface="+mj-lt"/>
              <a:buAutoNum type="arabicPeriod"/>
            </a:pPr>
            <a:r>
              <a:rPr lang="fi-FI" sz="1800" b="1" dirty="0"/>
              <a:t>Uudistumiskyvyn ja vaikuttavuuden korostaminen: </a:t>
            </a:r>
            <a:r>
              <a:rPr lang="fi-FI" sz="1800" dirty="0"/>
              <a:t>Suunnitelman tulee suuntautua uudistumiseen, kyvykkyyksien parantamiseen ja uusien innovaatioiden löytämiseen. Viestinnässä vahvistettava vaikuttavuutta.</a:t>
            </a:r>
          </a:p>
          <a:p>
            <a:pPr marL="457200" indent="-457200">
              <a:buFont typeface="+mj-lt"/>
              <a:buAutoNum type="arabicPeriod"/>
            </a:pPr>
            <a:endParaRPr lang="fi-FI" sz="1800" dirty="0"/>
          </a:p>
        </p:txBody>
      </p:sp>
    </p:spTree>
    <p:extLst>
      <p:ext uri="{BB962C8B-B14F-4D97-AF65-F5344CB8AC3E}">
        <p14:creationId xmlns:p14="http://schemas.microsoft.com/office/powerpoint/2010/main" val="1202485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0450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FDB76F08-EB1F-3E41-919D-BD9ED08A8A00}"/>
              </a:ext>
            </a:extLst>
          </p:cNvPr>
          <p:cNvSpPr>
            <a:spLocks noGrp="1"/>
          </p:cNvSpPr>
          <p:nvPr>
            <p:ph type="title"/>
          </p:nvPr>
        </p:nvSpPr>
        <p:spPr/>
        <p:txBody>
          <a:bodyPr>
            <a:noAutofit/>
          </a:bodyPr>
          <a:lstStyle/>
          <a:p>
            <a:r>
              <a:rPr lang="fi-FI" sz="3200" dirty="0"/>
              <a:t>ARVIOINNIN TAVOITTEET JA TOTEUTUS</a:t>
            </a:r>
          </a:p>
        </p:txBody>
      </p:sp>
      <p:sp>
        <p:nvSpPr>
          <p:cNvPr id="4" name="Sisällön paikkamerkki 3">
            <a:extLst>
              <a:ext uri="{FF2B5EF4-FFF2-40B4-BE49-F238E27FC236}">
                <a16:creationId xmlns:a16="http://schemas.microsoft.com/office/drawing/2014/main" id="{A4C36D75-A863-DD45-8A6D-118D21D025F0}"/>
              </a:ext>
            </a:extLst>
          </p:cNvPr>
          <p:cNvSpPr>
            <a:spLocks noGrp="1"/>
          </p:cNvSpPr>
          <p:nvPr>
            <p:ph idx="1"/>
          </p:nvPr>
        </p:nvSpPr>
        <p:spPr/>
        <p:txBody>
          <a:bodyPr/>
          <a:lstStyle/>
          <a:p>
            <a:r>
              <a:rPr lang="fi-FI" sz="2000" dirty="0"/>
              <a:t>Työssä arvioitiin Kainuun maaseudun kehittämissuunnitelman toteutumista ja vaikuttavuutta ja suunnitelman vastaavuutta asetettuihin tavoitteisiin. Lisäksi tunnistettiin hanke- ja yritystukien (M01, M04, M06, M07 ja M16) hyviä käytäntöjä.</a:t>
            </a:r>
          </a:p>
          <a:p>
            <a:r>
              <a:rPr lang="fi-FI" sz="2000" dirty="0"/>
              <a:t>Arvioinnin tuloksia käytetään nykyisen ohjelmakauden toimien kehittämiseen sekä maaseuturahaston ohjelmakauden 2021-2027 toimien ja toimeenpanon suunnitteluun. </a:t>
            </a:r>
          </a:p>
          <a:p>
            <a:r>
              <a:rPr lang="fi-FI" sz="2000" dirty="0"/>
              <a:t>Menetelmällisesti laadullinen ja kehittävä arviointi</a:t>
            </a:r>
          </a:p>
          <a:p>
            <a:pPr lvl="1"/>
            <a:r>
              <a:rPr lang="fi-FI" sz="1800" dirty="0"/>
              <a:t>Indikaattori- ja dokumenttianalyysi, tilastoanalyysi</a:t>
            </a:r>
          </a:p>
          <a:p>
            <a:pPr lvl="1"/>
            <a:r>
              <a:rPr lang="fi-FI" sz="1800" dirty="0"/>
              <a:t>Asiantuntijahaastattelut (15 kpl)</a:t>
            </a:r>
          </a:p>
          <a:p>
            <a:pPr lvl="1"/>
            <a:r>
              <a:rPr lang="fi-FI" sz="1800" dirty="0"/>
              <a:t>Hanketukikysely 58 henkilölle (vastausprosentti 26 %), yritystukikysely 87 henkilölle (vastausprosentti 25 %), kysely yritysryhmähankkeiden osallistujille, 4 vastaajaa</a:t>
            </a:r>
          </a:p>
          <a:p>
            <a:pPr lvl="1"/>
            <a:r>
              <a:rPr lang="fi-FI" sz="1800" dirty="0"/>
              <a:t>Havaintojen validointityöpaja (19 osallistujaa)</a:t>
            </a:r>
          </a:p>
          <a:p>
            <a:r>
              <a:rPr lang="fi-FI" sz="2000" dirty="0"/>
              <a:t>Kainuun ELY-keskuksen tilaaman arvioinnin toteutti Aluekehittämisen konsulttitoimisto MDI </a:t>
            </a:r>
            <a:r>
              <a:rPr lang="fi-FI" sz="2000" dirty="0" err="1"/>
              <a:t>huhti</a:t>
            </a:r>
            <a:r>
              <a:rPr lang="fi-FI" sz="2000" dirty="0"/>
              <a:t>-syyskuussa 2020.</a:t>
            </a:r>
          </a:p>
        </p:txBody>
      </p:sp>
    </p:spTree>
    <p:extLst>
      <p:ext uri="{BB962C8B-B14F-4D97-AF65-F5344CB8AC3E}">
        <p14:creationId xmlns:p14="http://schemas.microsoft.com/office/powerpoint/2010/main" val="3380843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415600" y="2867800"/>
            <a:ext cx="11360800" cy="1122400"/>
          </a:xfrm>
          <a:prstGeom prst="rect">
            <a:avLst/>
          </a:prstGeom>
        </p:spPr>
        <p:txBody>
          <a:bodyPr spcFirstLastPara="1" vert="horz" wrap="square" lIns="121900" tIns="121900" rIns="121900" bIns="121900" numCol="1" anchor="ctr" anchorCtr="0" compatLnSpc="1">
            <a:prstTxWarp prst="textNoShape">
              <a:avLst/>
            </a:prstTxWarp>
            <a:noAutofit/>
          </a:bodyPr>
          <a:lstStyle/>
          <a:p>
            <a:r>
              <a:rPr lang="fi-FI" dirty="0"/>
              <a:t>Toimintaympäristön kehityksen kuvaajia 2010–2019</a:t>
            </a:r>
            <a:endParaRPr dirty="0"/>
          </a:p>
        </p:txBody>
      </p:sp>
    </p:spTree>
    <p:extLst>
      <p:ext uri="{BB962C8B-B14F-4D97-AF65-F5344CB8AC3E}">
        <p14:creationId xmlns:p14="http://schemas.microsoft.com/office/powerpoint/2010/main" val="3903280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a:xfrm>
            <a:off x="609600" y="274639"/>
            <a:ext cx="5486400" cy="1143000"/>
          </a:xfrm>
        </p:spPr>
        <p:txBody>
          <a:bodyPr>
            <a:normAutofit/>
          </a:bodyPr>
          <a:lstStyle/>
          <a:p>
            <a:pPr algn="l"/>
            <a:r>
              <a:rPr lang="fi-FI" sz="3200" dirty="0"/>
              <a:t>Väestö ja ennusteet</a:t>
            </a:r>
          </a:p>
        </p:txBody>
      </p:sp>
      <p:sp>
        <p:nvSpPr>
          <p:cNvPr id="2" name="Alaotsikko 1"/>
          <p:cNvSpPr>
            <a:spLocks noGrp="1"/>
          </p:cNvSpPr>
          <p:nvPr>
            <p:ph idx="1"/>
          </p:nvPr>
        </p:nvSpPr>
        <p:spPr>
          <a:xfrm>
            <a:off x="609600" y="1600202"/>
            <a:ext cx="5198368" cy="4525963"/>
          </a:xfrm>
        </p:spPr>
        <p:txBody>
          <a:bodyPr/>
          <a:lstStyle/>
          <a:p>
            <a:pPr marL="0" indent="0">
              <a:buNone/>
            </a:pPr>
            <a:r>
              <a:rPr lang="fi-FI" sz="1600" b="1" dirty="0"/>
              <a:t>Kainuun maakunnan väestökehitys 2010-2019</a:t>
            </a:r>
          </a:p>
          <a:p>
            <a:r>
              <a:rPr lang="fi-FI" sz="1600" dirty="0"/>
              <a:t>Väkiluku on laskenut jyrkästi 2010-luvulla</a:t>
            </a:r>
          </a:p>
          <a:p>
            <a:r>
              <a:rPr lang="fi-FI" sz="1600" dirty="0"/>
              <a:t>Väestön haasteena ikärakenne; maakunnan väestö painottuu selvästi enemmän vanhempiin ikäluokkiin</a:t>
            </a:r>
          </a:p>
          <a:p>
            <a:r>
              <a:rPr lang="fi-FI" sz="1600" dirty="0"/>
              <a:t>Työikäisen väestön osuus koko maahan verrattuna alhainen; 57,5 % vuonna 2019 (koko maa: 62,0 %)</a:t>
            </a:r>
          </a:p>
          <a:p>
            <a:pPr marL="0" indent="0">
              <a:buNone/>
            </a:pPr>
            <a:endParaRPr lang="fi-FI" sz="1600" dirty="0"/>
          </a:p>
          <a:p>
            <a:pPr marL="0" indent="0">
              <a:buNone/>
            </a:pPr>
            <a:r>
              <a:rPr lang="fi-FI" sz="1600" b="1" dirty="0"/>
              <a:t>Kainuun maakunnan väestöennuste 2019-2040</a:t>
            </a:r>
          </a:p>
          <a:p>
            <a:pPr>
              <a:buFont typeface="Arial" panose="020B0604020202020204" pitchFamily="34" charset="0"/>
              <a:buChar char="•"/>
            </a:pPr>
            <a:r>
              <a:rPr lang="fi-FI" sz="1600" dirty="0"/>
              <a:t>Maakunnan väkiluku laskee voimakkaasti ennusteen mukaan vuosien 2019-2040 välillä</a:t>
            </a:r>
          </a:p>
          <a:p>
            <a:r>
              <a:rPr lang="fi-FI" sz="1600" dirty="0"/>
              <a:t>Alle 15-vuotiaiden ja 15-64-vuotiaiden määrä supistuu voimakkaasti sekä yli 65-vuotiaiden määrä kasvaa</a:t>
            </a:r>
          </a:p>
          <a:p>
            <a:pPr marL="0" indent="0">
              <a:buNone/>
            </a:pPr>
            <a:endParaRPr lang="fi-FI" dirty="0"/>
          </a:p>
        </p:txBody>
      </p:sp>
      <p:graphicFrame>
        <p:nvGraphicFramePr>
          <p:cNvPr id="7" name="Kaavio 6">
            <a:extLst>
              <a:ext uri="{FF2B5EF4-FFF2-40B4-BE49-F238E27FC236}">
                <a16:creationId xmlns:a16="http://schemas.microsoft.com/office/drawing/2014/main" id="{61951512-C8BA-4BD8-88A6-88D7C71BB345}"/>
              </a:ext>
            </a:extLst>
          </p:cNvPr>
          <p:cNvGraphicFramePr/>
          <p:nvPr/>
        </p:nvGraphicFramePr>
        <p:xfrm>
          <a:off x="6182400" y="3573016"/>
          <a:ext cx="5400000" cy="2877820"/>
        </p:xfrm>
        <a:graphic>
          <a:graphicData uri="http://schemas.openxmlformats.org/drawingml/2006/chart">
            <c:chart xmlns:c="http://schemas.openxmlformats.org/drawingml/2006/chart" xmlns:r="http://schemas.openxmlformats.org/officeDocument/2006/relationships" r:id="rId2"/>
          </a:graphicData>
        </a:graphic>
      </p:graphicFrame>
      <p:sp>
        <p:nvSpPr>
          <p:cNvPr id="8" name="Tekstiruutu 11">
            <a:extLst>
              <a:ext uri="{FF2B5EF4-FFF2-40B4-BE49-F238E27FC236}">
                <a16:creationId xmlns:a16="http://schemas.microsoft.com/office/drawing/2014/main" id="{F79FEA40-B286-4CE2-B678-99B0B9464A3F}"/>
              </a:ext>
            </a:extLst>
          </p:cNvPr>
          <p:cNvSpPr txBox="1"/>
          <p:nvPr/>
        </p:nvSpPr>
        <p:spPr>
          <a:xfrm>
            <a:off x="6557394" y="3730829"/>
            <a:ext cx="533400" cy="2857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Aft>
                <a:spcPts val="0"/>
              </a:spcAft>
            </a:pPr>
            <a:r>
              <a:rPr lang="fi-FI" sz="800" dirty="0">
                <a:solidFill>
                  <a:srgbClr val="000000"/>
                </a:solidFill>
                <a:effectLst/>
                <a:latin typeface="Trebuchet MS" panose="020B0603020202020204" pitchFamily="34" charset="0"/>
                <a:ea typeface="Trebuchet MS" panose="020B0603020202020204" pitchFamily="34" charset="0"/>
                <a:cs typeface="Times New Roman (Leipäteksti, m"/>
              </a:rPr>
              <a:t>72 306</a:t>
            </a:r>
            <a:endParaRPr lang="fi-FI" sz="900" dirty="0">
              <a:solidFill>
                <a:srgbClr val="000000"/>
              </a:solidFill>
              <a:effectLst/>
              <a:latin typeface="Trebuchet MS" panose="020B0603020202020204" pitchFamily="34" charset="0"/>
              <a:ea typeface="Trebuchet MS" panose="020B0603020202020204" pitchFamily="34" charset="0"/>
              <a:cs typeface="Times New Roman (Leipäteksti, m"/>
            </a:endParaRPr>
          </a:p>
        </p:txBody>
      </p:sp>
      <p:sp>
        <p:nvSpPr>
          <p:cNvPr id="9" name="Tekstiruutu 16">
            <a:extLst>
              <a:ext uri="{FF2B5EF4-FFF2-40B4-BE49-F238E27FC236}">
                <a16:creationId xmlns:a16="http://schemas.microsoft.com/office/drawing/2014/main" id="{9620E625-7A5E-4918-8E80-4D3CDF7D1896}"/>
              </a:ext>
            </a:extLst>
          </p:cNvPr>
          <p:cNvSpPr txBox="1"/>
          <p:nvPr/>
        </p:nvSpPr>
        <p:spPr>
          <a:xfrm>
            <a:off x="10991850" y="4016579"/>
            <a:ext cx="533400" cy="2857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Aft>
                <a:spcPts val="0"/>
              </a:spcAft>
            </a:pPr>
            <a:r>
              <a:rPr lang="fi-FI" sz="800" dirty="0">
                <a:solidFill>
                  <a:srgbClr val="000000"/>
                </a:solidFill>
                <a:effectLst/>
                <a:latin typeface="Trebuchet MS" panose="020B0603020202020204" pitchFamily="34" charset="0"/>
                <a:ea typeface="Trebuchet MS" panose="020B0603020202020204" pitchFamily="34" charset="0"/>
                <a:cs typeface="Times New Roman (Leipäteksti, m"/>
              </a:rPr>
              <a:t>59 196</a:t>
            </a:r>
            <a:endParaRPr lang="fi-FI" sz="900" dirty="0">
              <a:solidFill>
                <a:srgbClr val="000000"/>
              </a:solidFill>
              <a:effectLst/>
              <a:latin typeface="Trebuchet MS" panose="020B0603020202020204" pitchFamily="34" charset="0"/>
              <a:ea typeface="Trebuchet MS" panose="020B0603020202020204" pitchFamily="34" charset="0"/>
              <a:cs typeface="Times New Roman (Leipäteksti, m"/>
            </a:endParaRPr>
          </a:p>
        </p:txBody>
      </p:sp>
      <p:graphicFrame>
        <p:nvGraphicFramePr>
          <p:cNvPr id="11" name="Kaavio 10">
            <a:extLst>
              <a:ext uri="{FF2B5EF4-FFF2-40B4-BE49-F238E27FC236}">
                <a16:creationId xmlns:a16="http://schemas.microsoft.com/office/drawing/2014/main" id="{4869BD45-4459-424A-9499-84FE74FF5BE8}"/>
              </a:ext>
            </a:extLst>
          </p:cNvPr>
          <p:cNvGraphicFramePr/>
          <p:nvPr/>
        </p:nvGraphicFramePr>
        <p:xfrm>
          <a:off x="6125250" y="472779"/>
          <a:ext cx="5400000" cy="28784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5227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a:xfrm>
            <a:off x="609600" y="274639"/>
            <a:ext cx="5486400" cy="1143000"/>
          </a:xfrm>
        </p:spPr>
        <p:txBody>
          <a:bodyPr>
            <a:normAutofit/>
          </a:bodyPr>
          <a:lstStyle/>
          <a:p>
            <a:pPr algn="l"/>
            <a:r>
              <a:rPr lang="fi-FI" sz="3200" dirty="0"/>
              <a:t>Työllisyys, työpaikat ja aluetalous</a:t>
            </a:r>
          </a:p>
        </p:txBody>
      </p:sp>
      <p:sp>
        <p:nvSpPr>
          <p:cNvPr id="2" name="Alaotsikko 1"/>
          <p:cNvSpPr>
            <a:spLocks noGrp="1"/>
          </p:cNvSpPr>
          <p:nvPr>
            <p:ph idx="1"/>
          </p:nvPr>
        </p:nvSpPr>
        <p:spPr>
          <a:xfrm>
            <a:off x="609600" y="1600202"/>
            <a:ext cx="5198368" cy="4525963"/>
          </a:xfrm>
        </p:spPr>
        <p:txBody>
          <a:bodyPr/>
          <a:lstStyle/>
          <a:p>
            <a:pPr marL="0" indent="0">
              <a:buNone/>
            </a:pPr>
            <a:endParaRPr lang="fi-FI" sz="1600" b="1" dirty="0"/>
          </a:p>
          <a:p>
            <a:pPr marL="0" indent="0">
              <a:buNone/>
            </a:pPr>
            <a:r>
              <a:rPr lang="fi-FI" sz="1600" b="1" dirty="0"/>
              <a:t>Kainuun maakunnan työttömien osuus työvoimasta</a:t>
            </a:r>
          </a:p>
          <a:p>
            <a:pPr>
              <a:buFont typeface="Arial" panose="020B0604020202020204" pitchFamily="34" charset="0"/>
              <a:buChar char="•"/>
            </a:pPr>
            <a:r>
              <a:rPr lang="fi-FI" sz="1600" dirty="0"/>
              <a:t>Kainuussa työttömien osuus työvoimasta maakuntien heikoimpia</a:t>
            </a:r>
          </a:p>
          <a:p>
            <a:pPr>
              <a:buFont typeface="Arial" panose="020B0604020202020204" pitchFamily="34" charset="0"/>
              <a:buChar char="•"/>
            </a:pPr>
            <a:r>
              <a:rPr lang="fi-FI" sz="1600" dirty="0"/>
              <a:t>Ollut kuitenkin selvässä laskussa vuodesta 2014 lähtien; laskua 7,4 % vuosien 2014-2018 välillä</a:t>
            </a:r>
          </a:p>
          <a:p>
            <a:pPr>
              <a:buFont typeface="Arial" panose="020B0604020202020204" pitchFamily="34" charset="0"/>
              <a:buChar char="•"/>
            </a:pPr>
            <a:endParaRPr lang="fi-FI" sz="1600" dirty="0"/>
          </a:p>
          <a:p>
            <a:pPr marL="0" indent="0">
              <a:buNone/>
            </a:pPr>
            <a:r>
              <a:rPr lang="fi-FI" sz="1600" b="1" dirty="0"/>
              <a:t>Kainuun maakunnan taloudellinen huoltosuhde</a:t>
            </a:r>
          </a:p>
          <a:p>
            <a:r>
              <a:rPr lang="fi-FI" sz="1600" dirty="0"/>
              <a:t>On ollut Kainuussa pitkään hyvin korkea ja koko maan tason yläpuolella</a:t>
            </a:r>
          </a:p>
          <a:p>
            <a:r>
              <a:rPr lang="fi-FI" sz="1600" dirty="0"/>
              <a:t>Ollut kuitenkin laskussa vuodesta 2014 lähtien; laskua 9,2 % vuosien 2014-2018 välillä</a:t>
            </a:r>
          </a:p>
          <a:p>
            <a:endParaRPr lang="fi-FI" sz="1600" dirty="0"/>
          </a:p>
        </p:txBody>
      </p:sp>
      <p:graphicFrame>
        <p:nvGraphicFramePr>
          <p:cNvPr id="7" name="Kaavio 6">
            <a:extLst>
              <a:ext uri="{FF2B5EF4-FFF2-40B4-BE49-F238E27FC236}">
                <a16:creationId xmlns:a16="http://schemas.microsoft.com/office/drawing/2014/main" id="{D01C5BAA-0FF6-488C-AFD9-1BD0999831D9}"/>
              </a:ext>
            </a:extLst>
          </p:cNvPr>
          <p:cNvGraphicFramePr/>
          <p:nvPr/>
        </p:nvGraphicFramePr>
        <p:xfrm>
          <a:off x="6111239" y="476672"/>
          <a:ext cx="5465708" cy="28803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Kaavio 7">
            <a:extLst>
              <a:ext uri="{FF2B5EF4-FFF2-40B4-BE49-F238E27FC236}">
                <a16:creationId xmlns:a16="http://schemas.microsoft.com/office/drawing/2014/main" id="{65EC22AA-0AB9-464A-9223-7478998403AE}"/>
              </a:ext>
            </a:extLst>
          </p:cNvPr>
          <p:cNvGraphicFramePr/>
          <p:nvPr/>
        </p:nvGraphicFramePr>
        <p:xfrm>
          <a:off x="6111239" y="3356992"/>
          <a:ext cx="5465708" cy="29523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1939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a:xfrm>
            <a:off x="609600" y="274639"/>
            <a:ext cx="5486400" cy="1143000"/>
          </a:xfrm>
        </p:spPr>
        <p:txBody>
          <a:bodyPr>
            <a:normAutofit/>
          </a:bodyPr>
          <a:lstStyle/>
          <a:p>
            <a:pPr algn="l"/>
            <a:r>
              <a:rPr lang="fi-FI" sz="3200" dirty="0"/>
              <a:t>Maatalouden rakenne</a:t>
            </a:r>
          </a:p>
        </p:txBody>
      </p:sp>
      <p:sp>
        <p:nvSpPr>
          <p:cNvPr id="2" name="Alaotsikko 1"/>
          <p:cNvSpPr>
            <a:spLocks noGrp="1"/>
          </p:cNvSpPr>
          <p:nvPr>
            <p:ph idx="1"/>
          </p:nvPr>
        </p:nvSpPr>
        <p:spPr>
          <a:xfrm>
            <a:off x="609600" y="1600202"/>
            <a:ext cx="5198368" cy="4525963"/>
          </a:xfrm>
        </p:spPr>
        <p:txBody>
          <a:bodyPr/>
          <a:lstStyle/>
          <a:p>
            <a:pPr marL="0" indent="0">
              <a:buNone/>
            </a:pPr>
            <a:r>
              <a:rPr lang="fi-FI" sz="1600" b="1" dirty="0"/>
              <a:t>Kainuun maakunnan maatalous- ja puutarhayritykset</a:t>
            </a:r>
          </a:p>
          <a:p>
            <a:r>
              <a:rPr lang="fi-FI" sz="1600" dirty="0"/>
              <a:t>Lukumäärä ollut selvässä laskussa 2010-luvulla</a:t>
            </a:r>
          </a:p>
          <a:p>
            <a:r>
              <a:rPr lang="fi-FI" sz="1600" dirty="0"/>
              <a:t>Vähentynyt 289 kpl vuosien 2010-2019 välillä</a:t>
            </a:r>
          </a:p>
          <a:p>
            <a:endParaRPr lang="fi-FI" sz="1600" b="1" dirty="0"/>
          </a:p>
          <a:p>
            <a:pPr marL="0" indent="0">
              <a:buNone/>
            </a:pPr>
            <a:r>
              <a:rPr lang="fi-FI" sz="1600" b="1" dirty="0"/>
              <a:t>Kainuun maakunnan viljelijät ikäluokittain</a:t>
            </a:r>
          </a:p>
          <a:p>
            <a:pPr>
              <a:buFont typeface="Arial" panose="020B0604020202020204" pitchFamily="34" charset="0"/>
              <a:buChar char="•"/>
            </a:pPr>
            <a:r>
              <a:rPr lang="fi-FI" sz="1600" dirty="0"/>
              <a:t>Kainuun viljelijöistä suurin osa 55-64-vuotiaita vuonna 2019</a:t>
            </a:r>
          </a:p>
          <a:p>
            <a:pPr>
              <a:buFont typeface="Arial" panose="020B0604020202020204" pitchFamily="34" charset="0"/>
              <a:buChar char="•"/>
            </a:pPr>
            <a:r>
              <a:rPr lang="fi-FI" sz="1600" dirty="0"/>
              <a:t>Vuosien 2014-2019 välillä kaikkien muiden ikäluokkien viljelijämäärä on pienentynyt paitsi yli 64-vuotiaiden, joiden suhteellinen osuus on kasvanut 50 %. Tämä sama muutos on tapahtunut myös koko maassa.</a:t>
            </a:r>
          </a:p>
          <a:p>
            <a:endParaRPr lang="fi-FI" sz="1600" dirty="0"/>
          </a:p>
        </p:txBody>
      </p:sp>
      <p:graphicFrame>
        <p:nvGraphicFramePr>
          <p:cNvPr id="8" name="Kaavio 7">
            <a:extLst>
              <a:ext uri="{FF2B5EF4-FFF2-40B4-BE49-F238E27FC236}">
                <a16:creationId xmlns:a16="http://schemas.microsoft.com/office/drawing/2014/main" id="{75361582-E0C3-4CE6-B9FD-86D7ABB0958E}"/>
              </a:ext>
            </a:extLst>
          </p:cNvPr>
          <p:cNvGraphicFramePr/>
          <p:nvPr/>
        </p:nvGraphicFramePr>
        <p:xfrm>
          <a:off x="6182400" y="2852936"/>
          <a:ext cx="540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Kaavio 5">
            <a:extLst>
              <a:ext uri="{FF2B5EF4-FFF2-40B4-BE49-F238E27FC236}">
                <a16:creationId xmlns:a16="http://schemas.microsoft.com/office/drawing/2014/main" id="{E11134F5-B55A-400C-ABAF-8972D6D06330}"/>
              </a:ext>
            </a:extLst>
          </p:cNvPr>
          <p:cNvGraphicFramePr/>
          <p:nvPr/>
        </p:nvGraphicFramePr>
        <p:xfrm>
          <a:off x="6097123" y="160339"/>
          <a:ext cx="5485278" cy="29806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7864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415600" y="2867800"/>
            <a:ext cx="11360800" cy="1122400"/>
          </a:xfrm>
          <a:prstGeom prst="rect">
            <a:avLst/>
          </a:prstGeom>
        </p:spPr>
        <p:txBody>
          <a:bodyPr spcFirstLastPara="1" vert="horz" wrap="square" lIns="121900" tIns="121900" rIns="121900" bIns="121900" numCol="1" anchor="ctr" anchorCtr="0" compatLnSpc="1">
            <a:prstTxWarp prst="textNoShape">
              <a:avLst/>
            </a:prstTxWarp>
            <a:noAutofit/>
          </a:bodyPr>
          <a:lstStyle/>
          <a:p>
            <a:r>
              <a:rPr lang="fi-FI" dirty="0"/>
              <a:t>Arvioinnin päähavainnot</a:t>
            </a:r>
            <a:endParaRPr dirty="0"/>
          </a:p>
        </p:txBody>
      </p:sp>
    </p:spTree>
    <p:extLst>
      <p:ext uri="{BB962C8B-B14F-4D97-AF65-F5344CB8AC3E}">
        <p14:creationId xmlns:p14="http://schemas.microsoft.com/office/powerpoint/2010/main" val="1942373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FDB76F08-EB1F-3E41-919D-BD9ED08A8A00}"/>
              </a:ext>
            </a:extLst>
          </p:cNvPr>
          <p:cNvSpPr>
            <a:spLocks noGrp="1"/>
          </p:cNvSpPr>
          <p:nvPr>
            <p:ph type="title"/>
          </p:nvPr>
        </p:nvSpPr>
        <p:spPr/>
        <p:txBody>
          <a:bodyPr>
            <a:noAutofit/>
          </a:bodyPr>
          <a:lstStyle/>
          <a:p>
            <a:r>
              <a:rPr lang="fi-FI" sz="3200" dirty="0"/>
              <a:t>MAASEUDUN KEHITTÄMISSUUNNITELMAN TAVOITTEIDEN TOTEUTUMINEN</a:t>
            </a:r>
          </a:p>
        </p:txBody>
      </p:sp>
      <p:sp>
        <p:nvSpPr>
          <p:cNvPr id="4" name="Sisällön paikkamerkki 3">
            <a:extLst>
              <a:ext uri="{FF2B5EF4-FFF2-40B4-BE49-F238E27FC236}">
                <a16:creationId xmlns:a16="http://schemas.microsoft.com/office/drawing/2014/main" id="{A4C36D75-A863-DD45-8A6D-118D21D025F0}"/>
              </a:ext>
            </a:extLst>
          </p:cNvPr>
          <p:cNvSpPr>
            <a:spLocks noGrp="1"/>
          </p:cNvSpPr>
          <p:nvPr>
            <p:ph idx="1"/>
          </p:nvPr>
        </p:nvSpPr>
        <p:spPr/>
        <p:txBody>
          <a:bodyPr/>
          <a:lstStyle/>
          <a:p>
            <a:r>
              <a:rPr lang="fi-FI" sz="2000" dirty="0"/>
              <a:t>Kainuun maaseudun kehittämissuunnitelman tavoitteet noudattavat Manner-Suomen maaseudun kehittämisohjelman prioriteetteja. Alueelliset tavoitteet laveita, useita ala- tai rinnakkaistavoitteita. Teemakohtaiset tavoitteet osittain tukevat tai ovat yhdenmukaisia alueellisten tavoitteiden kanssa.</a:t>
            </a:r>
          </a:p>
          <a:p>
            <a:r>
              <a:rPr lang="fi-FI" sz="2000" dirty="0"/>
              <a:t>Osa alueellisista tavoitteista on toteutunut toisia paremmin, kun taas osa tavoiteindikaattoreista on kehittynyt negatiiviseen suuntaan. </a:t>
            </a:r>
          </a:p>
          <a:p>
            <a:r>
              <a:rPr lang="fi-FI" sz="2000" dirty="0"/>
              <a:t>Maaseudun kehittämissuunnitelma pääosin onnistunut sille asetettujen tavoitteiden saavuttamisessa kaudella 2014-2020 Kainuussa</a:t>
            </a:r>
          </a:p>
          <a:p>
            <a:pPr lvl="1"/>
            <a:r>
              <a:rPr lang="fi-FI" sz="2000" dirty="0"/>
              <a:t>Trendit ja toimintaympäristön kehitys kulkeneet maaseutua vastaan</a:t>
            </a:r>
          </a:p>
          <a:p>
            <a:pPr lvl="1"/>
            <a:r>
              <a:rPr lang="fi-FI" sz="2000" dirty="0"/>
              <a:t>Toteutumista on edistänyt sekä teemaohjelmien toteuttaminen, hanke- ja yritystuet sekä toimintaympäristön yleinen kehittyminen. </a:t>
            </a:r>
          </a:p>
          <a:p>
            <a:r>
              <a:rPr lang="fi-FI" sz="2000" dirty="0"/>
              <a:t>90 % eli 19,6 miljoonaa euroa rahoituskehyksestä on hyväksytty, saavutettaneen 100 %. Yritys- ja hanketukien keskinäisen suhteen on suunniteltu olevan 50 / 50. Tällä hetkellä yritystuen osuus on lukumääräisesti n. 61 % ja euromääräisesti n. 38 %. Tukea on myönnetty eniten toimenpiteille 6.4, 4.2 ja 7.5.</a:t>
            </a:r>
          </a:p>
          <a:p>
            <a:pPr marL="0" indent="0">
              <a:buNone/>
            </a:pPr>
            <a:endParaRPr lang="fi-FI" sz="2000" dirty="0"/>
          </a:p>
          <a:p>
            <a:endParaRPr lang="fi-FI" sz="2000" dirty="0"/>
          </a:p>
          <a:p>
            <a:endParaRPr lang="fi-FI" sz="2000" dirty="0"/>
          </a:p>
        </p:txBody>
      </p:sp>
    </p:spTree>
    <p:extLst>
      <p:ext uri="{BB962C8B-B14F-4D97-AF65-F5344CB8AC3E}">
        <p14:creationId xmlns:p14="http://schemas.microsoft.com/office/powerpoint/2010/main" val="1676309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FDB76F08-EB1F-3E41-919D-BD9ED08A8A00}"/>
              </a:ext>
            </a:extLst>
          </p:cNvPr>
          <p:cNvSpPr>
            <a:spLocks noGrp="1"/>
          </p:cNvSpPr>
          <p:nvPr>
            <p:ph type="title"/>
          </p:nvPr>
        </p:nvSpPr>
        <p:spPr/>
        <p:txBody>
          <a:bodyPr>
            <a:noAutofit/>
          </a:bodyPr>
          <a:lstStyle/>
          <a:p>
            <a:r>
              <a:rPr lang="fi-FI" sz="3200" dirty="0"/>
              <a:t>LAAJA MAAKUNTA, TIIVIIT SUHTEET</a:t>
            </a:r>
          </a:p>
        </p:txBody>
      </p:sp>
      <p:sp>
        <p:nvSpPr>
          <p:cNvPr id="4" name="Sisällön paikkamerkki 3">
            <a:extLst>
              <a:ext uri="{FF2B5EF4-FFF2-40B4-BE49-F238E27FC236}">
                <a16:creationId xmlns:a16="http://schemas.microsoft.com/office/drawing/2014/main" id="{A4C36D75-A863-DD45-8A6D-118D21D025F0}"/>
              </a:ext>
            </a:extLst>
          </p:cNvPr>
          <p:cNvSpPr>
            <a:spLocks noGrp="1"/>
          </p:cNvSpPr>
          <p:nvPr>
            <p:ph idx="1"/>
          </p:nvPr>
        </p:nvSpPr>
        <p:spPr/>
        <p:txBody>
          <a:bodyPr/>
          <a:lstStyle/>
          <a:p>
            <a:r>
              <a:rPr lang="fi-FI" sz="1800" b="1" dirty="0"/>
              <a:t>Luonteenomaista Kainuun maaseudun kehittämiselle: </a:t>
            </a:r>
            <a:r>
              <a:rPr lang="fi-FI" sz="1800" dirty="0"/>
              <a:t>maa- ja metsätalouden vahva rooli, alkutuotantovaltaisuus, tilojen määrän väheneminen, väestön ikääntyminen, nuorten ikäluokkien poismuutto sekä maakunnan väestön muuta maata korkeampi maaseutualueilla asuvien osuus. Samalla liikevaihdon ja henkilöstömäärän kasvu on ollut nopeaa kärkitoimialaklustereissa, mikä on synnyttänyt pulan osaavasta työvoimasta. </a:t>
            </a:r>
          </a:p>
          <a:p>
            <a:r>
              <a:rPr lang="fi-FI" sz="1800" b="1" dirty="0"/>
              <a:t>Kehittäminen keskittyy vähien käsiin, mutta yhteistyö toimii hyvin. </a:t>
            </a:r>
            <a:r>
              <a:rPr lang="fi-FI" sz="1800" dirty="0"/>
              <a:t>Alue- ja maaseudun kehittäjien toimijoiden (mm. ELY-keskus, Leader-ryhmät, yhdistykset, Kainuun liitto, kunnat ja oppilaitokset) ja rahastojen yhteistyö ja työnjako on Kainuussa tiivistä ja toimivaa. </a:t>
            </a:r>
          </a:p>
          <a:p>
            <a:pPr lvl="1"/>
            <a:r>
              <a:rPr lang="fi-FI" sz="1800" i="1" dirty="0"/>
              <a:t>Suositus: Uusia toimintatapoja tulee kehittää erityisesti nuorten ikäryhmien houkutteluun maaseudun kehittämiseen (kesätyöt, harjoittelupaikat, kurssiyhteistyö opiskelijoiden kanssa, nuorisovaltuustot).</a:t>
            </a:r>
            <a:endParaRPr lang="fi-FI" sz="1800" dirty="0"/>
          </a:p>
          <a:p>
            <a:pPr lvl="1"/>
            <a:r>
              <a:rPr lang="fi-FI" sz="1800" i="1" dirty="0"/>
              <a:t>Suositus: Kainuussa laadittavien kehittämisohjelmien synergiaa aluetasolla tulee vahvistaa mahdollisuuksien mukaan aikataulullisesti (yhteiset tilaisuudet) ja sisällöllisesti. Myös hanketasolla tulee vahvistaa eri EU-rahoitusinstrumenttien välisiä yhteyksiä sekä niiden yhteyksiä aluetason omiin hankkeisiin. </a:t>
            </a:r>
          </a:p>
        </p:txBody>
      </p:sp>
    </p:spTree>
    <p:extLst>
      <p:ext uri="{BB962C8B-B14F-4D97-AF65-F5344CB8AC3E}">
        <p14:creationId xmlns:p14="http://schemas.microsoft.com/office/powerpoint/2010/main" val="4032146887"/>
      </p:ext>
    </p:extLst>
  </p:cSld>
  <p:clrMapOvr>
    <a:masterClrMapping/>
  </p:clrMapOvr>
</p:sld>
</file>

<file path=ppt/theme/theme1.xml><?xml version="1.0" encoding="utf-8"?>
<a:theme xmlns:a="http://schemas.openxmlformats.org/drawingml/2006/main" name="Aloitus- ja lopetusdiat v. 2018 + 2017">
  <a:themeElements>
    <a:clrScheme name="MDI teemavärit 2018">
      <a:dk1>
        <a:srgbClr val="000000"/>
      </a:dk1>
      <a:lt1>
        <a:srgbClr val="FFFFFF"/>
      </a:lt1>
      <a:dk2>
        <a:srgbClr val="C30014"/>
      </a:dk2>
      <a:lt2>
        <a:srgbClr val="E7E6E6"/>
      </a:lt2>
      <a:accent1>
        <a:srgbClr val="502F46"/>
      </a:accent1>
      <a:accent2>
        <a:srgbClr val="853B55"/>
      </a:accent2>
      <a:accent3>
        <a:srgbClr val="E4C289"/>
      </a:accent3>
      <a:accent4>
        <a:srgbClr val="FFC000"/>
      </a:accent4>
      <a:accent5>
        <a:srgbClr val="C66848"/>
      </a:accent5>
      <a:accent6>
        <a:srgbClr val="899AA6"/>
      </a:accent6>
      <a:hlink>
        <a:srgbClr val="E9426C"/>
      </a:hlink>
      <a:folHlink>
        <a:srgbClr val="B33353"/>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DI ppt-esityspohja 190507-v2" id="{C5EBA5DD-94B2-8D4D-8CA7-5537870F9155}" vid="{33D2D68E-7E52-724D-81DE-44FD8CE1368F}"/>
    </a:ext>
  </a:extLst>
</a:theme>
</file>

<file path=ppt/theme/theme2.xml><?xml version="1.0" encoding="utf-8"?>
<a:theme xmlns:a="http://schemas.openxmlformats.org/drawingml/2006/main" name="Otsikkodiat">
  <a:themeElements>
    <a:clrScheme name="MDI teemavärit 2018">
      <a:dk1>
        <a:srgbClr val="000000"/>
      </a:dk1>
      <a:lt1>
        <a:srgbClr val="FFFFFF"/>
      </a:lt1>
      <a:dk2>
        <a:srgbClr val="C30014"/>
      </a:dk2>
      <a:lt2>
        <a:srgbClr val="E7E6E6"/>
      </a:lt2>
      <a:accent1>
        <a:srgbClr val="502F46"/>
      </a:accent1>
      <a:accent2>
        <a:srgbClr val="853B55"/>
      </a:accent2>
      <a:accent3>
        <a:srgbClr val="E4C289"/>
      </a:accent3>
      <a:accent4>
        <a:srgbClr val="FFC000"/>
      </a:accent4>
      <a:accent5>
        <a:srgbClr val="C66848"/>
      </a:accent5>
      <a:accent6>
        <a:srgbClr val="899AA6"/>
      </a:accent6>
      <a:hlink>
        <a:srgbClr val="E9426C"/>
      </a:hlink>
      <a:folHlink>
        <a:srgbClr val="B33353"/>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DI ppt-esityspohja 190507-v2" id="{C5EBA5DD-94B2-8D4D-8CA7-5537870F9155}" vid="{B16A8692-A4D2-314F-BBD5-C2F351274616}"/>
    </a:ext>
  </a:extLst>
</a:theme>
</file>

<file path=ppt/theme/theme3.xml><?xml version="1.0" encoding="utf-8"?>
<a:theme xmlns:a="http://schemas.openxmlformats.org/drawingml/2006/main" name="MDI-esityspohja 2017 valkoinen">
  <a:themeElements>
    <a:clrScheme name="MDI 170828 1">
      <a:dk1>
        <a:srgbClr val="000000"/>
      </a:dk1>
      <a:lt1>
        <a:srgbClr val="FFFFFF"/>
      </a:lt1>
      <a:dk2>
        <a:srgbClr val="9D121C"/>
      </a:dk2>
      <a:lt2>
        <a:srgbClr val="EEECE1"/>
      </a:lt2>
      <a:accent1>
        <a:srgbClr val="E32C38"/>
      </a:accent1>
      <a:accent2>
        <a:srgbClr val="E5445F"/>
      </a:accent2>
      <a:accent3>
        <a:srgbClr val="A1B7CA"/>
      </a:accent3>
      <a:accent4>
        <a:srgbClr val="65515D"/>
      </a:accent4>
      <a:accent5>
        <a:srgbClr val="CC2866"/>
      </a:accent5>
      <a:accent6>
        <a:srgbClr val="CC292C"/>
      </a:accent6>
      <a:hlink>
        <a:srgbClr val="8B8B8B"/>
      </a:hlink>
      <a:folHlink>
        <a:srgbClr val="A4A4A4"/>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w="9525">
          <a:noFill/>
          <a:miter lim="800000"/>
          <a:headEnd/>
          <a:tailEnd/>
        </a:ln>
      </a:spPr>
      <a:bodyPr vert="horz" wrap="square" lIns="91440" tIns="45720" rIns="91440" bIns="0" numCol="1" anchor="b" anchorCtr="0" compatLnSpc="1">
        <a:prstTxWarp prst="textNoShape">
          <a:avLst/>
        </a:prstTxWarp>
        <a:noAutofit/>
      </a:bodyPr>
      <a:lstStyle>
        <a:defPPr>
          <a:defRPr smtClean="0"/>
        </a:defPPr>
      </a:lstStyle>
    </a:txDef>
  </a:objectDefaults>
  <a:extraClrSchemeLst/>
  <a:extLst>
    <a:ext uri="{05A4C25C-085E-4340-85A3-A5531E510DB2}">
      <thm15:themeFamily xmlns:thm15="http://schemas.microsoft.com/office/thememl/2012/main" name="MDI ppt-esityspohja 190507-v2" id="{C5EBA5DD-94B2-8D4D-8CA7-5537870F9155}" vid="{4D51B1AB-6334-4141-A7E6-DAB9858C0C66}"/>
    </a:ext>
  </a:ext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MDI-ppt-esityspohja-v2-ppmalli</Template>
  <TotalTime>782</TotalTime>
  <Words>1592</Words>
  <Application>Microsoft Office PowerPoint</Application>
  <PresentationFormat>Laajakuva</PresentationFormat>
  <Paragraphs>113</Paragraphs>
  <Slides>18</Slides>
  <Notes>3</Notes>
  <HiddenSlides>0</HiddenSlides>
  <MMClips>0</MMClips>
  <ScaleCrop>false</ScaleCrop>
  <HeadingPairs>
    <vt:vector size="6" baseType="variant">
      <vt:variant>
        <vt:lpstr>Käytetyt fontit</vt:lpstr>
      </vt:variant>
      <vt:variant>
        <vt:i4>3</vt:i4>
      </vt:variant>
      <vt:variant>
        <vt:lpstr>Teema</vt:lpstr>
      </vt:variant>
      <vt:variant>
        <vt:i4>3</vt:i4>
      </vt:variant>
      <vt:variant>
        <vt:lpstr>Dian otsikot</vt:lpstr>
      </vt:variant>
      <vt:variant>
        <vt:i4>18</vt:i4>
      </vt:variant>
    </vt:vector>
  </HeadingPairs>
  <TitlesOfParts>
    <vt:vector size="24" baseType="lpstr">
      <vt:lpstr>Arial</vt:lpstr>
      <vt:lpstr>Calibri</vt:lpstr>
      <vt:lpstr>Trebuchet MS</vt:lpstr>
      <vt:lpstr>Aloitus- ja lopetusdiat v. 2018 + 2017</vt:lpstr>
      <vt:lpstr>Otsikkodiat</vt:lpstr>
      <vt:lpstr>MDI-esityspohja 2017 valkoinen</vt:lpstr>
      <vt:lpstr>Kainuun maaseudun kehittämissuunnitelman 2014-2020 arviointi</vt:lpstr>
      <vt:lpstr>ARVIOINNIN TAVOITTEET JA TOTEUTUS</vt:lpstr>
      <vt:lpstr>Toimintaympäristön kehityksen kuvaajia 2010–2019</vt:lpstr>
      <vt:lpstr>Väestö ja ennusteet</vt:lpstr>
      <vt:lpstr>Työllisyys, työpaikat ja aluetalous</vt:lpstr>
      <vt:lpstr>Maatalouden rakenne</vt:lpstr>
      <vt:lpstr>Arvioinnin päähavainnot</vt:lpstr>
      <vt:lpstr>MAASEUDUN KEHITTÄMISSUUNNITELMAN TAVOITTEIDEN TOTEUTUMINEN</vt:lpstr>
      <vt:lpstr>LAAJA MAAKUNTA, TIIVIIT SUHTEET</vt:lpstr>
      <vt:lpstr>KEHITTÄMISHANKKEISSA LISÄTTY YHTEISTYÖTÄ JA HERÄTETTY KIINNOSTUSTA</vt:lpstr>
      <vt:lpstr>TEEMASTRATEGIAT KOKOAVAT KEHITTÄMISTÄ, VALMISTELUUN LISÄÄ AVOIMUUTTA</vt:lpstr>
      <vt:lpstr>YLEISHYÖDYLLISILLÄ INVESTOINNEILLA EDELLYTYKSIÄ, ALUEIDEN VÄLISILLÄ HANKKEILLA OSAAMISTA JA RESURSSEJA</vt:lpstr>
      <vt:lpstr>YRITYSTUKIEN VAIKUTTAVUUS MAASEUDUN YRITYKSIIN</vt:lpstr>
      <vt:lpstr>VIESTINTÄ SELKEÄÄ, PANOSTUSTA KOORDINAATIOON JA VAIKUTTAVUUTEEN</vt:lpstr>
      <vt:lpstr>EVÄITÄ TULEVALLE OHJELMAKAUDELLE: SISÄLLÖT, MENETELMÄT JA TOIMINTATAVAT</vt:lpstr>
      <vt:lpstr>SUUNNITELMAN LOGIIKKAA SELKEYTETTÄVÄ, SEURANNAN SYSTEMATISOINTIIN PANOSTETTAVA</vt:lpstr>
      <vt:lpstr>KOLME OPPIA TULEVALLE KAUDELLE</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Esityspohja</dc:title>
  <dc:creator>Iida Mäkelä</dc:creator>
  <cp:lastModifiedBy>Paloniemi Oili</cp:lastModifiedBy>
  <cp:revision>109</cp:revision>
  <cp:lastPrinted>2020-09-29T15:15:31Z</cp:lastPrinted>
  <dcterms:created xsi:type="dcterms:W3CDTF">2020-06-01T15:31:16Z</dcterms:created>
  <dcterms:modified xsi:type="dcterms:W3CDTF">2021-05-24T11:25:35Z</dcterms:modified>
</cp:coreProperties>
</file>