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6"/>
  </p:notesMasterIdLst>
  <p:handoutMasterIdLst>
    <p:handoutMasterId r:id="rId27"/>
  </p:handoutMasterIdLst>
  <p:sldIdLst>
    <p:sldId id="288" r:id="rId5"/>
    <p:sldId id="341" r:id="rId6"/>
    <p:sldId id="293" r:id="rId7"/>
    <p:sldId id="323" r:id="rId8"/>
    <p:sldId id="337" r:id="rId9"/>
    <p:sldId id="328" r:id="rId10"/>
    <p:sldId id="326" r:id="rId11"/>
    <p:sldId id="290" r:id="rId12"/>
    <p:sldId id="331" r:id="rId13"/>
    <p:sldId id="320" r:id="rId14"/>
    <p:sldId id="338" r:id="rId15"/>
    <p:sldId id="291" r:id="rId16"/>
    <p:sldId id="292" r:id="rId17"/>
    <p:sldId id="332" r:id="rId18"/>
    <p:sldId id="321" r:id="rId19"/>
    <p:sldId id="339" r:id="rId20"/>
    <p:sldId id="294" r:id="rId21"/>
    <p:sldId id="295" r:id="rId22"/>
    <p:sldId id="333" r:id="rId23"/>
    <p:sldId id="322" r:id="rId24"/>
    <p:sldId id="340" r:id="rId25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83"/>
    <a:srgbClr val="D96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2891" autoAdjust="0"/>
  </p:normalViewPr>
  <p:slideViewPr>
    <p:cSldViewPr>
      <p:cViewPr varScale="1">
        <p:scale>
          <a:sx n="62" d="100"/>
          <a:sy n="62" d="100"/>
        </p:scale>
        <p:origin x="16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PELY%20my&#246;nnetyt%20avustukset%201.1.2015-31.12.2020%20kaikki%20indikaattori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Lappi%20my&#246;nnetyt%201.1.2015-31.12.2020%20toimialaryhm&#228;t%20seutukunnat%20taulukk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Lappi%20my&#246;nnetyt%20avustukset%201.1.2015-31.12.2020%20erityistavoittee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hjois-Pohjanmaa%20my&#246;nnetyt%20avustukset%201.1.2015-31.12.2020%20seutukun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hjois-Pohjanmaa%20my&#246;nnetyt%20avustukset%201.1.2015-31.12.2020%20toimialaryhm&#228;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hjois-Pohjanmaa%20my&#246;nnetyt%201.1.2015-31.12.2020%20toimialaryhm&#228;t%20seutukunnat%20taulukk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hjois-Pohjanmaa%20my&#246;nnetyt%20avustukset%201.1.2015-31.12.2020%20erityistavoit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PELY%20my&#246;nnetyt%20avustukset%201.1.2015-31.12.2020%20kaikki%20indikaattori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POPELY%20my&#246;nnetyt%20avustukset%201.1.2015-31.12.2020%20erityistavoitt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Kainuu%20my&#246;nnetyt%20avustukset%201.1.2015-31.12.2020%20seutukun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Kainuu%20my&#246;nnetyt%20avustukset%201.1.2015-31.12.2020%20toimialaryhm&#22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Kainuu%20my&#246;nnetyt%201.1.2015-31.12.2020%20toimialaryhm&#228;t%20seutukunnat%20taulukk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Kainuu%20my&#246;nnetyt%20avustukset%201.1.2015-31.12.2020%20erityistavoi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Lappi%20my&#246;nnetyt%20avustukset%201.1.2015-31.12.2020%20seutukunna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hpvsafs003.ahp.root\vanhatrajatuttiedostot\ELY%20Pohjois-Pohjanmaa\Rahoitusyksikk&#246;\Yritysrahoitus\2014-2020%20tilastoja\RR-yritysrahoitus%20POPELY%201.1.2015-31.12.2020\Lappi%20my&#246;nnetyt%20avustukset%201.1.2015-31.12.2020%20toimialaryhm&#228;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894882050142582E-2"/>
          <c:y val="0.10140499094871812"/>
          <c:w val="0.81621023589971486"/>
          <c:h val="0.8179393466085467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A21-4436-BB2F-24A8E0987B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A21-4436-BB2F-24A8E0987B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A21-4436-BB2F-24A8E0987BF8}"/>
              </c:ext>
            </c:extLst>
          </c:dPt>
          <c:dLbls>
            <c:dLbl>
              <c:idx val="0"/>
              <c:layout>
                <c:manualLayout>
                  <c:x val="-4.3448244807815964E-2"/>
                  <c:y val="-6.816236104485146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F04382-4694-4204-92E1-93314D7DAF00}" type="CATEGORYNAME">
                      <a:rPr lang="fi-FI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="0" baseline="0"/>
                      <a:t>
</a:t>
                    </a:r>
                    <a:fld id="{D25053CC-7DFF-4BC9-8200-73E24F362BA8}" type="PERCENTAGE">
                      <a:rPr lang="fi-FI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="0" baseline="0"/>
                      <a:t>34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21-4436-BB2F-24A8E0987BF8}"/>
                </c:ext>
              </c:extLst>
            </c:dLbl>
            <c:dLbl>
              <c:idx val="1"/>
              <c:layout>
                <c:manualLayout>
                  <c:x val="-0.26188167644672478"/>
                  <c:y val="0.129683303162393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D7A6D07-A29C-4C48-8F87-98208074B84F}" type="CATEGORYNAME">
                      <a:rPr lang="fi-FI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="0" baseline="0"/>
                      <a:t>
</a:t>
                    </a:r>
                    <a:fld id="{4DBD2C86-580C-4FEE-86A9-D7A5F61021A8}" type="PERCENTAGE">
                      <a:rPr lang="fi-FI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="0" baseline="0"/>
                      <a:t>70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21-4436-BB2F-24A8E0987BF8}"/>
                </c:ext>
              </c:extLst>
            </c:dLbl>
            <c:dLbl>
              <c:idx val="2"/>
              <c:layout>
                <c:manualLayout>
                  <c:x val="1.3559309908326685E-2"/>
                  <c:y val="-0.129432514034388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753A50-F995-42F9-B807-7308FE1A3ABB}" type="CATEGORYNAME">
                      <a:rPr lang="fi-FI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="0" baseline="0"/>
                      <a:t>
</a:t>
                    </a:r>
                    <a:fld id="{D94ECEF3-3CF7-49EC-970D-7925384ACBF3}" type="PERCENTAGE">
                      <a:rPr lang="fi-FI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="0" baseline="0"/>
                      <a:t>100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21-4436-BB2F-24A8E0987B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'[POPELY myönnetyt avustukset 1.1.2015-31.12.2020 kaikki indikaattorit.xlsx]Taul1'!$A$1:$A$3</c:f>
              <c:strCache>
                <c:ptCount val="3"/>
                <c:pt idx="0">
                  <c:v>Kainuu </c:v>
                </c:pt>
                <c:pt idx="1">
                  <c:v>Lappi </c:v>
                </c:pt>
                <c:pt idx="2">
                  <c:v>Pohjois-Pohjanmaa </c:v>
                </c:pt>
              </c:strCache>
            </c:strRef>
          </c:cat>
          <c:val>
            <c:numRef>
              <c:f>'[POPELY myönnetyt avustukset 1.1.2015-31.12.2020 kaikki indikaattorit.xlsx]Taul1'!$B$1:$B$3</c:f>
              <c:numCache>
                <c:formatCode>[$-1040B]#\ ##0;\-#\ ##0</c:formatCode>
                <c:ptCount val="3"/>
                <c:pt idx="0">
                  <c:v>33858416</c:v>
                </c:pt>
                <c:pt idx="1">
                  <c:v>69921935</c:v>
                </c:pt>
                <c:pt idx="2">
                  <c:v>100445607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21-4436-BB2F-24A8E0987BF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3159130378315"/>
          <c:y val="3.9108330074305829E-2"/>
          <c:w val="0.72077864341814535"/>
          <c:h val="0.856786527026319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'[Lappi myönnetyt 1.1.2015-31.12.2020 toimialaryhmät seutukunnat taulukko.xlsx]Taul1'!$A$2</c:f>
              <c:strCache>
                <c:ptCount val="1"/>
                <c:pt idx="0">
                  <c:v>Itä-Lappi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taulukko.xlsx]Taul1'!$B$2:$O$2</c:f>
              <c:numCache>
                <c:formatCode>General</c:formatCode>
                <c:ptCount val="14"/>
                <c:pt idx="3" formatCode="_-* #\ ##0\ _€_-;\-* #\ ##0\ _€_-;_-* &quot;-&quot;??\ _€_-;_-@_-">
                  <c:v>106630</c:v>
                </c:pt>
                <c:pt idx="7" formatCode="_-* #\ ##0\ _€_-;\-* #\ ##0\ _€_-;_-* &quot;-&quot;??\ _€_-;_-@_-">
                  <c:v>25460</c:v>
                </c:pt>
                <c:pt idx="8" formatCode="_-* #\ ##0\ _€_-;\-* #\ ##0\ _€_-;_-* &quot;-&quot;??\ _€_-;_-@_-">
                  <c:v>62980</c:v>
                </c:pt>
                <c:pt idx="9" formatCode="_-* #\ ##0\ _€_-;\-* #\ ##0\ _€_-;_-* &quot;-&quot;??\ _€_-;_-@_-">
                  <c:v>181640</c:v>
                </c:pt>
                <c:pt idx="10" formatCode="_-* #\ ##0\ _€_-;\-* #\ ##0\ _€_-;_-* &quot;-&quot;??\ _€_-;_-@_-">
                  <c:v>30860</c:v>
                </c:pt>
                <c:pt idx="11" formatCode="_-* #\ ##0\ _€_-;\-* #\ ##0\ _€_-;_-* &quot;-&quot;??\ _€_-;_-@_-">
                  <c:v>197320</c:v>
                </c:pt>
                <c:pt idx="12" formatCode="_-* #\ ##0\ _€_-;\-* #\ ##0\ _€_-;_-* &quot;-&quot;??\ _€_-;_-@_-">
                  <c:v>3698824</c:v>
                </c:pt>
                <c:pt idx="13" formatCode="_-* #\ ##0\ _€_-;\-* #\ ##0\ _€_-;_-* &quot;-&quot;??\ _€_-;_-@_-">
                  <c:v>2089730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F-49F9-9189-28DCC5D9E916}"/>
            </c:ext>
          </c:extLst>
        </c:ser>
        <c:ser>
          <c:idx val="1"/>
          <c:order val="1"/>
          <c:tx>
            <c:strRef>
              <c:f>'[Lappi myönnetyt 1.1.2015-31.12.2020 toimialaryhmät seutukunnat taulukko.xlsx]Taul1'!$A$3</c:f>
              <c:strCache>
                <c:ptCount val="1"/>
                <c:pt idx="0">
                  <c:v>Kemi-Tornio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taulukko.xlsx]Taul1'!$B$3:$O$3</c:f>
              <c:numCache>
                <c:formatCode>_-* #\ ##0\ _€_-;\-* #\ ##0\ _€_-;_-* "-"??\ _€_-;_-@_-</c:formatCode>
                <c:ptCount val="14"/>
                <c:pt idx="1">
                  <c:v>69550</c:v>
                </c:pt>
                <c:pt idx="2">
                  <c:v>148770</c:v>
                </c:pt>
                <c:pt idx="3">
                  <c:v>160120</c:v>
                </c:pt>
                <c:pt idx="4">
                  <c:v>337500</c:v>
                </c:pt>
                <c:pt idx="5">
                  <c:v>1493915</c:v>
                </c:pt>
                <c:pt idx="6">
                  <c:v>1073090</c:v>
                </c:pt>
                <c:pt idx="7">
                  <c:v>1416060</c:v>
                </c:pt>
                <c:pt idx="8">
                  <c:v>971100</c:v>
                </c:pt>
                <c:pt idx="9">
                  <c:v>468505</c:v>
                </c:pt>
                <c:pt idx="10">
                  <c:v>2658235</c:v>
                </c:pt>
                <c:pt idx="11">
                  <c:v>5850620</c:v>
                </c:pt>
                <c:pt idx="12">
                  <c:v>587820</c:v>
                </c:pt>
                <c:pt idx="13">
                  <c:v>1744390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9F-49F9-9189-28DCC5D9E916}"/>
            </c:ext>
          </c:extLst>
        </c:ser>
        <c:ser>
          <c:idx val="2"/>
          <c:order val="2"/>
          <c:tx>
            <c:strRef>
              <c:f>'[Lappi myönnetyt 1.1.2015-31.12.2020 toimialaryhmät seutukunnat taulukko.xlsx]Taul1'!$A$4</c:f>
              <c:strCache>
                <c:ptCount val="1"/>
                <c:pt idx="0">
                  <c:v>Pohjois-Lappi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taulukko.xlsx]Taul1'!$B$4:$O$4</c:f>
              <c:numCache>
                <c:formatCode>General</c:formatCode>
                <c:ptCount val="14"/>
                <c:pt idx="4" formatCode="_-* #\ ##0\ _€_-;\-* #\ ##0\ _€_-;_-* &quot;-&quot;??\ _€_-;_-@_-">
                  <c:v>111370</c:v>
                </c:pt>
                <c:pt idx="5" formatCode="_-* #\ ##0\ _€_-;\-* #\ ##0\ _€_-;_-* &quot;-&quot;??\ _€_-;_-@_-">
                  <c:v>10228</c:v>
                </c:pt>
                <c:pt idx="6" formatCode="_-* #\ ##0\ _€_-;\-* #\ ##0\ _€_-;_-* &quot;-&quot;??\ _€_-;_-@_-">
                  <c:v>88460</c:v>
                </c:pt>
                <c:pt idx="7" formatCode="_-* #\ ##0\ _€_-;\-* #\ ##0\ _€_-;_-* &quot;-&quot;??\ _€_-;_-@_-">
                  <c:v>384800</c:v>
                </c:pt>
                <c:pt idx="8" formatCode="_-* #\ ##0\ _€_-;\-* #\ ##0\ _€_-;_-* &quot;-&quot;??\ _€_-;_-@_-">
                  <c:v>1058300</c:v>
                </c:pt>
                <c:pt idx="9" formatCode="_-* #\ ##0\ _€_-;\-* #\ ##0\ _€_-;_-* &quot;-&quot;??\ _€_-;_-@_-">
                  <c:v>405635</c:v>
                </c:pt>
                <c:pt idx="12" formatCode="_-* #\ ##0\ _€_-;\-* #\ ##0\ _€_-;_-* &quot;-&quot;??\ _€_-;_-@_-">
                  <c:v>7917060</c:v>
                </c:pt>
                <c:pt idx="13" formatCode="_-* #\ ##0\ _€_-;\-* #\ ##0\ _€_-;_-* &quot;-&quot;??\ _€_-;_-@_-">
                  <c:v>3871510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9F-49F9-9189-28DCC5D9E916}"/>
            </c:ext>
          </c:extLst>
        </c:ser>
        <c:ser>
          <c:idx val="3"/>
          <c:order val="3"/>
          <c:tx>
            <c:strRef>
              <c:f>'[Lappi myönnetyt 1.1.2015-31.12.2020 toimialaryhmät seutukunnat taulukko.xlsx]Taul1'!$A$5</c:f>
              <c:strCache>
                <c:ptCount val="1"/>
                <c:pt idx="0">
                  <c:v>Rovaniemi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taulukko.xlsx]Taul1'!$B$5:$O$5</c:f>
              <c:numCache>
                <c:formatCode>_-* #\ ##0\ _€_-;\-* #\ ##0\ _€_-;_-* "-"??\ _€_-;_-@_-</c:formatCode>
                <c:ptCount val="14"/>
                <c:pt idx="0">
                  <c:v>66530</c:v>
                </c:pt>
                <c:pt idx="1">
                  <c:v>137650</c:v>
                </c:pt>
                <c:pt idx="2">
                  <c:v>234920</c:v>
                </c:pt>
                <c:pt idx="3">
                  <c:v>245280</c:v>
                </c:pt>
                <c:pt idx="4">
                  <c:v>1098130</c:v>
                </c:pt>
                <c:pt idx="5">
                  <c:v>529270</c:v>
                </c:pt>
                <c:pt idx="6">
                  <c:v>1178360</c:v>
                </c:pt>
                <c:pt idx="7">
                  <c:v>42090</c:v>
                </c:pt>
                <c:pt idx="8">
                  <c:v>570287</c:v>
                </c:pt>
                <c:pt idx="9">
                  <c:v>2749130</c:v>
                </c:pt>
                <c:pt idx="10">
                  <c:v>1107230</c:v>
                </c:pt>
                <c:pt idx="12">
                  <c:v>3708760</c:v>
                </c:pt>
                <c:pt idx="13">
                  <c:v>4057133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9F-49F9-9189-28DCC5D9E916}"/>
            </c:ext>
          </c:extLst>
        </c:ser>
        <c:ser>
          <c:idx val="4"/>
          <c:order val="4"/>
          <c:tx>
            <c:strRef>
              <c:f>'[Lappi myönnetyt 1.1.2015-31.12.2020 toimialaryhmät seutukunnat taulukko.xlsx]Taul1'!$A$6</c:f>
              <c:strCache>
                <c:ptCount val="1"/>
                <c:pt idx="0">
                  <c:v>Torniolaakso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taulukko.xlsx]Taul1'!$B$6:$O$6</c:f>
              <c:numCache>
                <c:formatCode>_-* #\ ##0\ _€_-;\-* #\ ##0\ _€_-;_-* "-"??\ _€_-;_-@_-</c:formatCode>
                <c:ptCount val="14"/>
                <c:pt idx="1">
                  <c:v>102000</c:v>
                </c:pt>
                <c:pt idx="4">
                  <c:v>495820</c:v>
                </c:pt>
                <c:pt idx="5">
                  <c:v>54350</c:v>
                </c:pt>
                <c:pt idx="6">
                  <c:v>25040</c:v>
                </c:pt>
                <c:pt idx="8">
                  <c:v>541970</c:v>
                </c:pt>
                <c:pt idx="9">
                  <c:v>334435</c:v>
                </c:pt>
                <c:pt idx="10">
                  <c:v>807680</c:v>
                </c:pt>
                <c:pt idx="11">
                  <c:v>1526630</c:v>
                </c:pt>
                <c:pt idx="13">
                  <c:v>945000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9F-49F9-9189-28DCC5D9E916}"/>
            </c:ext>
          </c:extLst>
        </c:ser>
        <c:ser>
          <c:idx val="5"/>
          <c:order val="5"/>
          <c:tx>
            <c:strRef>
              <c:f>'[Lappi myönnetyt 1.1.2015-31.12.2020 toimialaryhmät seutukunnat taulukko.xlsx]Taul1'!$A$7</c:f>
              <c:strCache>
                <c:ptCount val="1"/>
                <c:pt idx="0">
                  <c:v>Tunturi-Lappi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'[Lappi myönnetyt 1.1.2015-31.12.2020 toimialaryhmät seutukunnat taulukko.xlsx]Taul1'!$B$1:$O$1</c:f>
              <c:strCache>
                <c:ptCount val="14"/>
                <c:pt idx="0">
                  <c:v>Huonekaluteollisuus</c:v>
                </c:pt>
                <c:pt idx="1">
                  <c:v>Kumi- ja muovituotteiden valmistus</c:v>
                </c:pt>
                <c:pt idx="2">
                  <c:v>Kulkuneuvojen valmistus</c:v>
                </c:pt>
                <c:pt idx="3">
                  <c:v>Elektroniikka ja sähköteollisuus</c:v>
                </c:pt>
                <c:pt idx="4">
                  <c:v>Koneiden ja laitteiden valmistus</c:v>
                </c:pt>
                <c:pt idx="5">
                  <c:v>Muut toimialat</c:v>
                </c:pt>
                <c:pt idx="6">
                  <c:v>Elintarvikkeiden ja juomien valmistus</c:v>
                </c:pt>
                <c:pt idx="7">
                  <c:v>Muut palvelut</c:v>
                </c:pt>
                <c:pt idx="8">
                  <c:v>Muu teollisuus</c:v>
                </c:pt>
                <c:pt idx="9">
                  <c:v>Liike-elämän palvelut</c:v>
                </c:pt>
                <c:pt idx="10">
                  <c:v>Metallituotteiden valmistus</c:v>
                </c:pt>
                <c:pt idx="11">
                  <c:v>Puutavara- ja puutuoteteollisuus</c:v>
                </c:pt>
                <c:pt idx="12">
                  <c:v>Matkailun majoitustoiminta</c:v>
                </c:pt>
                <c:pt idx="13">
                  <c:v>Matkailun ohjelmapalvelut</c:v>
                </c:pt>
              </c:strCache>
            </c:strRef>
          </c:cat>
          <c:val>
            <c:numRef>
              <c:f>'[Lappi myönnetyt 1.1.2015-31.12.2020 toimialaryhmät seutukunnat taulukko.xlsx]Taul1'!$B$7:$O$7</c:f>
              <c:numCache>
                <c:formatCode>General</c:formatCode>
                <c:ptCount val="14"/>
                <c:pt idx="5" formatCode="_-* #\ ##0\ _€_-;\-* #\ ##0\ _€_-;_-* &quot;-&quot;??\ _€_-;_-@_-">
                  <c:v>228760</c:v>
                </c:pt>
                <c:pt idx="7" formatCode="_-* #\ ##0\ _€_-;\-* #\ ##0\ _€_-;_-* &quot;-&quot;??\ _€_-;_-@_-">
                  <c:v>665460</c:v>
                </c:pt>
                <c:pt idx="8" formatCode="_-* #\ ##0\ _€_-;\-* #\ ##0\ _€_-;_-* &quot;-&quot;??\ _€_-;_-@_-">
                  <c:v>76690</c:v>
                </c:pt>
                <c:pt idx="9" formatCode="_-* #\ ##0\ _€_-;\-* #\ ##0\ _€_-;_-* &quot;-&quot;??\ _€_-;_-@_-">
                  <c:v>80220</c:v>
                </c:pt>
                <c:pt idx="11" formatCode="_-* #\ ##0\ _€_-;\-* #\ ##0\ _€_-;_-* &quot;-&quot;??\ _€_-;_-@_-">
                  <c:v>412150</c:v>
                </c:pt>
                <c:pt idx="12" formatCode="_-* #\ ##0\ _€_-;\-* #\ ##0\ _€_-;_-* &quot;-&quot;??\ _€_-;_-@_-">
                  <c:v>1660454</c:v>
                </c:pt>
                <c:pt idx="13" formatCode="_-* #\ ##0\ _€_-;\-* #\ ##0\ _€_-;_-* &quot;-&quot;??\ _€_-;_-@_-">
                  <c:v>5941070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9F-49F9-9189-28DCC5D9E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7369944"/>
        <c:axId val="787370336"/>
      </c:barChart>
      <c:catAx>
        <c:axId val="78736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87370336"/>
        <c:crosses val="autoZero"/>
        <c:auto val="1"/>
        <c:lblAlgn val="ctr"/>
        <c:lblOffset val="100"/>
        <c:noMultiLvlLbl val="0"/>
      </c:catAx>
      <c:valAx>
        <c:axId val="78737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8736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08500070635633E-2"/>
          <c:y val="0.15060552452969811"/>
          <c:w val="0.77490575717695342"/>
          <c:h val="0.75458924462635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7E5-4B64-B401-F1D3325162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7E5-4B64-B401-F1D3325162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7E5-4B64-B401-F1D3325162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7E5-4B64-B401-F1D3325162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7E5-4B64-B401-F1D3325162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57E5-4B64-B401-F1D332516217}"/>
              </c:ext>
            </c:extLst>
          </c:dPt>
          <c:dLbls>
            <c:dLbl>
              <c:idx val="0"/>
              <c:layout>
                <c:manualLayout>
                  <c:x val="-2.743484224965706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E5-4B64-B401-F1D33251621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7E5-4B64-B401-F1D33251621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7E5-4B64-B401-F1D33251621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7E5-4B64-B401-F1D33251621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7E5-4B64-B401-F1D33251621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57E5-4B64-B401-F1D3325162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'[Lappi myönnetyt avustukset 1.1.2015-31.12.2020 erityistavoitteet.xlsx]Taul1'!$A$1:$A$6</c:f>
              <c:strCache>
                <c:ptCount val="6"/>
                <c:pt idx="0">
                  <c:v>Tutkimus-, osaamis- ja innovaatiokeskittymien kehittäminen alueellisten vahvuuksien pohjalta </c:v>
                </c:pt>
                <c:pt idx="1">
                  <c:v>Uuden liiketoiminnan luominen </c:v>
                </c:pt>
                <c:pt idx="2">
                  <c:v>Uusiutuvan energian ja energiatehokkaiden ratkaisujen kehittäminen </c:v>
                </c:pt>
                <c:pt idx="3">
                  <c:v>Yritysten innovaatiotoiminnan vahvistaminen </c:v>
                </c:pt>
                <c:pt idx="4">
                  <c:v>Pk-yritysten energiatehokkuuden edistäminen </c:v>
                </c:pt>
                <c:pt idx="5">
                  <c:v>Pk-yritysten kasvun ja kansainvälistymisen edistäminen </c:v>
                </c:pt>
              </c:strCache>
            </c:strRef>
          </c:cat>
          <c:val>
            <c:numRef>
              <c:f>'[Lappi myönnetyt avustukset 1.1.2015-31.12.2020 erityistavoitteet.xlsx]Taul1'!$B$1:$B$6</c:f>
              <c:numCache>
                <c:formatCode>[$-1040B]#\ ##0;\-#\ ##0</c:formatCode>
                <c:ptCount val="6"/>
                <c:pt idx="0">
                  <c:v>943000</c:v>
                </c:pt>
                <c:pt idx="1">
                  <c:v>5780360</c:v>
                </c:pt>
                <c:pt idx="2">
                  <c:v>6980464</c:v>
                </c:pt>
                <c:pt idx="3">
                  <c:v>12139068</c:v>
                </c:pt>
                <c:pt idx="4">
                  <c:v>21809943</c:v>
                </c:pt>
                <c:pt idx="5">
                  <c:v>22269100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E5-4B64-B401-F1D33251621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688513784491007E-2"/>
          <c:y val="0.141904222269983"/>
          <c:w val="0.78422862043908659"/>
          <c:h val="0.75920230814820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281-469C-8BD3-380468FC93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281-469C-8BD3-380468FC93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281-469C-8BD3-380468FC93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281-469C-8BD3-380468FC93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281-469C-8BD3-380468FC936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281-469C-8BD3-380468FC936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281-469C-8BD3-380468FC9362}"/>
              </c:ext>
            </c:extLst>
          </c:dPt>
          <c:dLbls>
            <c:dLbl>
              <c:idx val="0"/>
              <c:layout>
                <c:manualLayout>
                  <c:x val="-3.6308623298033284E-2"/>
                  <c:y val="-1.32340777502067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08836A-5590-4797-87BC-EF41DC0EA748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DC85CD35-D3C3-4249-92BA-1EC4F933DEBC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4,7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81-469C-8BD3-380468FC9362}"/>
                </c:ext>
              </c:extLst>
            </c:dLbl>
            <c:dLbl>
              <c:idx val="1"/>
              <c:layout>
                <c:manualLayout>
                  <c:x val="-1.2102874432677834E-2"/>
                  <c:y val="-1.98511166253101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9E0354-BCBF-40A0-A10C-DD50F3F59097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27B3704C-8A07-46D4-9625-97712E72417C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6,7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1-469C-8BD3-380468FC936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2410E3-9468-44D6-9C8F-9C670ED76E6E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4DA4B349-28B9-4F16-97EC-3E5FDB484B53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6,8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1-469C-8BD3-380468FC9362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AE2821-BF53-45DA-98D7-35B81F9AB7A0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CF8E5CF9-692F-497A-B3DD-79A7221D0AF8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10,5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81-469C-8BD3-380468FC9362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6CC661-9FB9-4F9E-9BB8-398330290B4C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4A0307CD-7DEB-4995-823C-4E75C962A7CD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10,5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81-469C-8BD3-380468FC9362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9B8F80-DA54-43DA-B8FC-86DF060C3BC0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7C5058A1-1E01-42D2-ABF1-8734A8579164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14,5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281-469C-8BD3-380468FC9362}"/>
                </c:ext>
              </c:extLst>
            </c:dLbl>
            <c:dLbl>
              <c:idx val="6"/>
              <c:layout>
                <c:manualLayout>
                  <c:x val="1.4120020171457387E-2"/>
                  <c:y val="-0.129032258064516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3E5C97-7289-47E0-B9D0-D8273083C52C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89C20BEB-41FC-4341-9B64-E8CC8399140D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46,7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281-469C-8BD3-380468FC93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'[Pohjois-Pohjanmaa myönnetyt avustukset 1.1.2015-31.12.2020 seutukunta.xlsx]Taul1'!$A$1:$A$7</c:f>
              <c:strCache>
                <c:ptCount val="7"/>
                <c:pt idx="0">
                  <c:v>Oulunkaari </c:v>
                </c:pt>
                <c:pt idx="1">
                  <c:v>Raahe</c:v>
                </c:pt>
                <c:pt idx="2">
                  <c:v>Koillismaa</c:v>
                </c:pt>
                <c:pt idx="3">
                  <c:v>Haapavesi-Siikalatva </c:v>
                </c:pt>
                <c:pt idx="4">
                  <c:v>Nivala-Haapajärvi</c:v>
                </c:pt>
                <c:pt idx="5">
                  <c:v>Ylivieska</c:v>
                </c:pt>
                <c:pt idx="6">
                  <c:v>Oulu </c:v>
                </c:pt>
              </c:strCache>
            </c:strRef>
          </c:cat>
          <c:val>
            <c:numRef>
              <c:f>'[Pohjois-Pohjanmaa myönnetyt avustukset 1.1.2015-31.12.2020 seutukunta.xlsx]Taul1'!$B$1:$B$7</c:f>
              <c:numCache>
                <c:formatCode>[$-1040B]#\ ##0;\-#\ ##0</c:formatCode>
                <c:ptCount val="7"/>
                <c:pt idx="0">
                  <c:v>4716080</c:v>
                </c:pt>
                <c:pt idx="1">
                  <c:v>6713756</c:v>
                </c:pt>
                <c:pt idx="2">
                  <c:v>6812630</c:v>
                </c:pt>
                <c:pt idx="3">
                  <c:v>10505880</c:v>
                </c:pt>
                <c:pt idx="4">
                  <c:v>10529117</c:v>
                </c:pt>
                <c:pt idx="5">
                  <c:v>14514949</c:v>
                </c:pt>
                <c:pt idx="6">
                  <c:v>46653195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81-469C-8BD3-380468FC936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2045010331155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3F-4E08-8F2B-10CD3DDDDB56}"/>
                </c:ext>
              </c:extLst>
            </c:dLbl>
            <c:dLbl>
              <c:idx val="1"/>
              <c:layout>
                <c:manualLayout>
                  <c:x val="-9.2191601049868774E-3"/>
                  <c:y val="-1.131674169601777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3F-4E08-8F2B-10CD3DDDDB56}"/>
                </c:ext>
              </c:extLst>
            </c:dLbl>
            <c:dLbl>
              <c:idx val="2"/>
              <c:layout>
                <c:manualLayout>
                  <c:x val="-9.560507064276604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3F-4E08-8F2B-10CD3DDDDB56}"/>
                </c:ext>
              </c:extLst>
            </c:dLbl>
            <c:dLbl>
              <c:idx val="3"/>
              <c:layout>
                <c:manualLayout>
                  <c:x val="-9.6374322890490395E-3"/>
                  <c:y val="3.0864197530863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3F-4E08-8F2B-10CD3DDDDB56}"/>
                </c:ext>
              </c:extLst>
            </c:dLbl>
            <c:dLbl>
              <c:idx val="4"/>
              <c:layout>
                <c:manualLayout>
                  <c:x val="-5.443122801139219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3F-4E08-8F2B-10CD3DDDD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'[Pohjois-Pohjanmaa myönnetyt avustukset 1.1.2015-31.12.2020 toimialaryhmät.xlsx]Taul1'!$A$1:$A$14</c:f>
              <c:strCache>
                <c:ptCount val="14"/>
                <c:pt idx="0">
                  <c:v>Kulkuneuvojen valmistus </c:v>
                </c:pt>
                <c:pt idx="1">
                  <c:v>Huonekaluteollisuus </c:v>
                </c:pt>
                <c:pt idx="2">
                  <c:v>Koneiden ja laitteiden valmistus </c:v>
                </c:pt>
                <c:pt idx="3">
                  <c:v>Muut palvelut </c:v>
                </c:pt>
                <c:pt idx="4">
                  <c:v>Kumi- ja muovituotteiden valmistus </c:v>
                </c:pt>
                <c:pt idx="5">
                  <c:v>Muut toimialat </c:v>
                </c:pt>
                <c:pt idx="6">
                  <c:v>Matkailun majoitustoiminta </c:v>
                </c:pt>
                <c:pt idx="7">
                  <c:v>Matkailun ohjelmapalvelut </c:v>
                </c:pt>
                <c:pt idx="8">
                  <c:v>Elintarvikkeiden ja juomien valmistus </c:v>
                </c:pt>
                <c:pt idx="9">
                  <c:v>Muu teollisuus </c:v>
                </c:pt>
                <c:pt idx="10">
                  <c:v>Elektroniikka ja sähköteollisuus </c:v>
                </c:pt>
                <c:pt idx="11">
                  <c:v>Puutavara- ja puutuoteteollisuus </c:v>
                </c:pt>
                <c:pt idx="12">
                  <c:v>Metallituotteiden valmistus </c:v>
                </c:pt>
                <c:pt idx="13">
                  <c:v>Liike-elämän palvelut </c:v>
                </c:pt>
              </c:strCache>
            </c:strRef>
          </c:cat>
          <c:val>
            <c:numRef>
              <c:f>'[Pohjois-Pohjanmaa myönnetyt avustukset 1.1.2015-31.12.2020 toimialaryhmät.xlsx]Taul1'!$B$1:$B$14</c:f>
              <c:numCache>
                <c:formatCode>[$-1040B]#\ ##0;\-#\ ##0</c:formatCode>
                <c:ptCount val="14"/>
                <c:pt idx="0">
                  <c:v>1166940</c:v>
                </c:pt>
                <c:pt idx="1">
                  <c:v>1193580</c:v>
                </c:pt>
                <c:pt idx="2">
                  <c:v>1993198</c:v>
                </c:pt>
                <c:pt idx="3">
                  <c:v>2127212</c:v>
                </c:pt>
                <c:pt idx="4">
                  <c:v>2234400</c:v>
                </c:pt>
                <c:pt idx="5">
                  <c:v>2954002</c:v>
                </c:pt>
                <c:pt idx="6">
                  <c:v>3898355</c:v>
                </c:pt>
                <c:pt idx="7">
                  <c:v>5247436</c:v>
                </c:pt>
                <c:pt idx="8">
                  <c:v>6359037</c:v>
                </c:pt>
                <c:pt idx="9">
                  <c:v>10426484</c:v>
                </c:pt>
                <c:pt idx="10">
                  <c:v>10883826</c:v>
                </c:pt>
                <c:pt idx="11">
                  <c:v>14766450</c:v>
                </c:pt>
                <c:pt idx="12">
                  <c:v>14832466</c:v>
                </c:pt>
                <c:pt idx="13">
                  <c:v>19244345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3F-4E08-8F2B-10CD3DDDDB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74979488"/>
        <c:axId val="1374341360"/>
      </c:barChart>
      <c:catAx>
        <c:axId val="137497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74341360"/>
        <c:crosses val="autoZero"/>
        <c:auto val="1"/>
        <c:lblAlgn val="ctr"/>
        <c:lblOffset val="100"/>
        <c:noMultiLvlLbl val="0"/>
      </c:catAx>
      <c:valAx>
        <c:axId val="1374341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0B]#\ ##0;\-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7497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'[Pohjois-Pohjanmaa myönnetyt 1.1.2015-31.12.2020 toimialaryhmät seutukunnat taulukko.xlsx]Taul1'!$A$2</c:f>
              <c:strCache>
                <c:ptCount val="1"/>
                <c:pt idx="0">
                  <c:v>Haapavesi-Siikalatva 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taulukko.xlsx]Taul1'!$B$2:$O$2</c:f>
              <c:numCache>
                <c:formatCode>General</c:formatCode>
                <c:ptCount val="14"/>
                <c:pt idx="0" formatCode="_-* #\ ##0\ _€_-;\-* #\ ##0\ _€_-;_-* &quot;-&quot;??\ _€_-;_-@_-">
                  <c:v>172780</c:v>
                </c:pt>
                <c:pt idx="1">
                  <c:v>502440</c:v>
                </c:pt>
                <c:pt idx="3" formatCode="_-* #\ ##0\ _€_-;\-* #\ ##0\ _€_-;_-* &quot;-&quot;??\ _€_-;_-@_-">
                  <c:v>49613</c:v>
                </c:pt>
                <c:pt idx="5" formatCode="_-* #\ ##0\ _€_-;\-* #\ ##0\ _€_-;_-* &quot;-&quot;??\ _€_-;_-@_-">
                  <c:v>31300</c:v>
                </c:pt>
                <c:pt idx="8" formatCode="_-* #\ ##0\ _€_-;\-* #\ ##0\ _€_-;_-* &quot;-&quot;??\ _€_-;_-@_-">
                  <c:v>4118030</c:v>
                </c:pt>
                <c:pt idx="9" formatCode="_-* #\ ##0\ _€_-;\-* #\ ##0\ _€_-;_-* &quot;-&quot;??\ _€_-;_-@_-">
                  <c:v>270000</c:v>
                </c:pt>
                <c:pt idx="11" formatCode="_-* #\ ##0\ _€_-;\-* #\ ##0\ _€_-;_-* &quot;-&quot;??\ _€_-;_-@_-">
                  <c:v>5160220</c:v>
                </c:pt>
                <c:pt idx="12" formatCode="_-* #\ ##0\ _€_-;\-* #\ ##0\ _€_-;_-* &quot;-&quot;??\ _€_-;_-@_-">
                  <c:v>201497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7-414D-84C7-D48D93E88A60}"/>
            </c:ext>
          </c:extLst>
        </c:ser>
        <c:ser>
          <c:idx val="1"/>
          <c:order val="1"/>
          <c:tx>
            <c:strRef>
              <c:f>'[Pohjois-Pohjanmaa myönnetyt 1.1.2015-31.12.2020 toimialaryhmät seutukunnat taulukko.xlsx]Taul1'!$A$3</c:f>
              <c:strCache>
                <c:ptCount val="1"/>
                <c:pt idx="0">
                  <c:v>Koillismaa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taulukko.xlsx]Taul1'!$B$3:$O$3</c:f>
              <c:numCache>
                <c:formatCode>General</c:formatCode>
                <c:ptCount val="14"/>
                <c:pt idx="1">
                  <c:v>73500</c:v>
                </c:pt>
                <c:pt idx="5" formatCode="_-* #\ ##0\ _€_-;\-* #\ ##0\ _€_-;_-* &quot;-&quot;??\ _€_-;_-@_-">
                  <c:v>660500</c:v>
                </c:pt>
                <c:pt idx="6" formatCode="_-* #\ ##0\ _€_-;\-* #\ ##0\ _€_-;_-* &quot;-&quot;??\ _€_-;_-@_-">
                  <c:v>1113810</c:v>
                </c:pt>
                <c:pt idx="7" formatCode="_-* #\ ##0\ _€_-;\-* #\ ##0\ _€_-;_-* &quot;-&quot;??\ _€_-;_-@_-">
                  <c:v>3688570</c:v>
                </c:pt>
                <c:pt idx="9" formatCode="_-* #\ ##0\ _€_-;\-* #\ ##0\ _€_-;_-* &quot;-&quot;??\ _€_-;_-@_-">
                  <c:v>190520</c:v>
                </c:pt>
                <c:pt idx="11" formatCode="_-* #\ ##0\ _€_-;\-* #\ ##0\ _€_-;_-* &quot;-&quot;??\ _€_-;_-@_-">
                  <c:v>595830</c:v>
                </c:pt>
                <c:pt idx="12" formatCode="_-* #\ ##0\ _€_-;\-* #\ ##0\ _€_-;_-* &quot;-&quot;??\ _€_-;_-@_-">
                  <c:v>237370</c:v>
                </c:pt>
                <c:pt idx="13" formatCode="_-* #\ ##0\ _€_-;\-* #\ ##0\ _€_-;_-* &quot;-&quot;??\ _€_-;_-@_-">
                  <c:v>130960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7-414D-84C7-D48D93E88A60}"/>
            </c:ext>
          </c:extLst>
        </c:ser>
        <c:ser>
          <c:idx val="2"/>
          <c:order val="2"/>
          <c:tx>
            <c:strRef>
              <c:f>'[Pohjois-Pohjanmaa myönnetyt 1.1.2015-31.12.2020 toimialaryhmät seutukunnat taulukko.xlsx]Taul1'!$A$4</c:f>
              <c:strCache>
                <c:ptCount val="1"/>
                <c:pt idx="0">
                  <c:v>Nivala-Haapajärvi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taulukko.xlsx]Taul1'!$B$4:$O$4</c:f>
              <c:numCache>
                <c:formatCode>General</c:formatCode>
                <c:ptCount val="14"/>
                <c:pt idx="0" formatCode="_-* #\ ##0\ _€_-;\-* #\ ##0\ _€_-;_-* &quot;-&quot;??\ _€_-;_-@_-">
                  <c:v>713470</c:v>
                </c:pt>
                <c:pt idx="2" formatCode="_-* #\ ##0\ _€_-;\-* #\ ##0\ _€_-;_-* &quot;-&quot;??\ _€_-;_-@_-">
                  <c:v>331257</c:v>
                </c:pt>
                <c:pt idx="3" formatCode="_-* #\ ##0\ _€_-;\-* #\ ##0\ _€_-;_-* &quot;-&quot;??\ _€_-;_-@_-">
                  <c:v>298489</c:v>
                </c:pt>
                <c:pt idx="4" formatCode="_-* #\ ##0\ _€_-;\-* #\ ##0\ _€_-;_-* &quot;-&quot;??\ _€_-;_-@_-">
                  <c:v>21000</c:v>
                </c:pt>
                <c:pt idx="5" formatCode="_-* #\ ##0\ _€_-;\-* #\ ##0\ _€_-;_-* &quot;-&quot;??\ _€_-;_-@_-">
                  <c:v>119170</c:v>
                </c:pt>
                <c:pt idx="6" formatCode="_-* #\ ##0\ _€_-;\-* #\ ##0\ _€_-;_-* &quot;-&quot;??\ _€_-;_-@_-">
                  <c:v>7200</c:v>
                </c:pt>
                <c:pt idx="9" formatCode="_-* #\ ##0\ _€_-;\-* #\ ##0\ _€_-;_-* &quot;-&quot;??\ _€_-;_-@_-">
                  <c:v>2611972</c:v>
                </c:pt>
                <c:pt idx="11" formatCode="_-* #\ ##0\ _€_-;\-* #\ ##0\ _€_-;_-* &quot;-&quot;??\ _€_-;_-@_-">
                  <c:v>770030</c:v>
                </c:pt>
                <c:pt idx="12" formatCode="_-* #\ ##0\ _€_-;\-* #\ ##0\ _€_-;_-* &quot;-&quot;??\ _€_-;_-@_-">
                  <c:v>4378284</c:v>
                </c:pt>
                <c:pt idx="13" formatCode="_-* #\ ##0\ _€_-;\-* #\ ##0\ _€_-;_-* &quot;-&quot;??\ _€_-;_-@_-">
                  <c:v>684975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7-414D-84C7-D48D93E88A60}"/>
            </c:ext>
          </c:extLst>
        </c:ser>
        <c:ser>
          <c:idx val="3"/>
          <c:order val="3"/>
          <c:tx>
            <c:strRef>
              <c:f>'[Pohjois-Pohjanmaa myönnetyt 1.1.2015-31.12.2020 toimialaryhmät seutukunnat taulukko.xlsx]Taul1'!$A$5</c:f>
              <c:strCache>
                <c:ptCount val="1"/>
                <c:pt idx="0">
                  <c:v>Oulu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taulukko.xlsx]Taul1'!$B$5:$O$5</c:f>
              <c:numCache>
                <c:formatCode>General</c:formatCode>
                <c:ptCount val="14"/>
                <c:pt idx="0" formatCode="_-* #\ ##0\ _€_-;\-* #\ ##0\ _€_-;_-* &quot;-&quot;??\ _€_-;_-@_-">
                  <c:v>280690</c:v>
                </c:pt>
                <c:pt idx="1">
                  <c:v>356220</c:v>
                </c:pt>
                <c:pt idx="2" formatCode="_-* #\ ##0\ _€_-;\-* #\ ##0\ _€_-;_-* &quot;-&quot;??\ _€_-;_-@_-">
                  <c:v>823776</c:v>
                </c:pt>
                <c:pt idx="3" formatCode="_-* #\ ##0\ _€_-;\-* #\ ##0\ _€_-;_-* &quot;-&quot;??\ _€_-;_-@_-">
                  <c:v>1395650</c:v>
                </c:pt>
                <c:pt idx="4" formatCode="_-* #\ ##0\ _€_-;\-* #\ ##0\ _€_-;_-* &quot;-&quot;??\ _€_-;_-@_-">
                  <c:v>1600150</c:v>
                </c:pt>
                <c:pt idx="5" formatCode="_-* #\ ##0\ _€_-;\-* #\ ##0\ _€_-;_-* &quot;-&quot;??\ _€_-;_-@_-">
                  <c:v>1117950</c:v>
                </c:pt>
                <c:pt idx="7" formatCode="_-* #\ ##0\ _€_-;\-* #\ ##0\ _€_-;_-* &quot;-&quot;??\ _€_-;_-@_-">
                  <c:v>245106</c:v>
                </c:pt>
                <c:pt idx="8" formatCode="_-* #\ ##0\ _€_-;\-* #\ ##0\ _€_-;_-* &quot;-&quot;??\ _€_-;_-@_-">
                  <c:v>2227487</c:v>
                </c:pt>
                <c:pt idx="9" formatCode="_-* #\ ##0\ _€_-;\-* #\ ##0\ _€_-;_-* &quot;-&quot;??\ _€_-;_-@_-">
                  <c:v>5655452</c:v>
                </c:pt>
                <c:pt idx="10" formatCode="_-* #\ ##0\ _€_-;\-* #\ ##0\ _€_-;_-* &quot;-&quot;??\ _€_-;_-@_-">
                  <c:v>10771986</c:v>
                </c:pt>
                <c:pt idx="11" formatCode="_-* #\ ##0\ _€_-;\-* #\ ##0\ _€_-;_-* &quot;-&quot;??\ _€_-;_-@_-">
                  <c:v>1246860</c:v>
                </c:pt>
                <c:pt idx="12" formatCode="_-* #\ ##0\ _€_-;\-* #\ ##0\ _€_-;_-* &quot;-&quot;??\ _€_-;_-@_-">
                  <c:v>2273546</c:v>
                </c:pt>
                <c:pt idx="13" formatCode="_-* #\ ##0\ _€_-;\-* #\ ##0\ _€_-;_-* &quot;-&quot;??\ _€_-;_-@_-">
                  <c:v>16675410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7-414D-84C7-D48D93E88A60}"/>
            </c:ext>
          </c:extLst>
        </c:ser>
        <c:ser>
          <c:idx val="4"/>
          <c:order val="4"/>
          <c:tx>
            <c:strRef>
              <c:f>'[Pohjois-Pohjanmaa myönnetyt 1.1.2015-31.12.2020 toimialaryhmät seutukunnat taulukko.xlsx]Taul1'!$A$6</c:f>
              <c:strCache>
                <c:ptCount val="1"/>
                <c:pt idx="0">
                  <c:v>Oulunkaari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taulukko.xlsx]Taul1'!$B$6:$O$6</c:f>
              <c:numCache>
                <c:formatCode>General</c:formatCode>
                <c:ptCount val="14"/>
                <c:pt idx="4" formatCode="_-* #\ ##0\ _€_-;\-* #\ ##0\ _€_-;_-* &quot;-&quot;??\ _€_-;_-@_-">
                  <c:v>613250</c:v>
                </c:pt>
                <c:pt idx="6" formatCode="_-* #\ ##0\ _€_-;\-* #\ ##0\ _€_-;_-* &quot;-&quot;??\ _€_-;_-@_-">
                  <c:v>2322540</c:v>
                </c:pt>
                <c:pt idx="7" formatCode="_-* #\ ##0\ _€_-;\-* #\ ##0\ _€_-;_-* &quot;-&quot;??\ _€_-;_-@_-">
                  <c:v>202140</c:v>
                </c:pt>
                <c:pt idx="8" formatCode="_-* #\ ##0\ _€_-;\-* #\ ##0\ _€_-;_-* &quot;-&quot;??\ _€_-;_-@_-">
                  <c:v>13520</c:v>
                </c:pt>
                <c:pt idx="9" formatCode="_-* #\ ##0\ _€_-;\-* #\ ##0\ _€_-;_-* &quot;-&quot;??\ _€_-;_-@_-">
                  <c:v>578190</c:v>
                </c:pt>
                <c:pt idx="11" formatCode="_-* #\ ##0\ _€_-;\-* #\ ##0\ _€_-;_-* &quot;-&quot;??\ _€_-;_-@_-">
                  <c:v>723300</c:v>
                </c:pt>
                <c:pt idx="12" formatCode="_-* #\ ##0\ _€_-;\-* #\ ##0\ _€_-;_-* &quot;-&quot;??\ _€_-;_-@_-">
                  <c:v>151120</c:v>
                </c:pt>
                <c:pt idx="13" formatCode="_-* #\ ##0\ _€_-;\-* #\ ##0\ _€_-;_-* &quot;-&quot;??\ _€_-;_-@_-">
                  <c:v>67380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17-414D-84C7-D48D93E88A60}"/>
            </c:ext>
          </c:extLst>
        </c:ser>
        <c:ser>
          <c:idx val="5"/>
          <c:order val="5"/>
          <c:tx>
            <c:strRef>
              <c:f>'[Pohjois-Pohjanmaa myönnetyt 1.1.2015-31.12.2020 toimialaryhmät seutukunnat taulukko.xlsx]Taul1'!$A$7</c:f>
              <c:strCache>
                <c:ptCount val="1"/>
                <c:pt idx="0">
                  <c:v>Raahe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taulukko.xlsx]Taul1'!$B$7:$O$7</c:f>
              <c:numCache>
                <c:formatCode>General</c:formatCode>
                <c:ptCount val="14"/>
                <c:pt idx="1">
                  <c:v>72650</c:v>
                </c:pt>
                <c:pt idx="2" formatCode="_-* #\ ##0\ _€_-;\-* #\ ##0\ _€_-;_-* &quot;-&quot;??\ _€_-;_-@_-">
                  <c:v>94620</c:v>
                </c:pt>
                <c:pt idx="5" formatCode="_-* #\ ##0\ _€_-;\-* #\ ##0\ _€_-;_-* &quot;-&quot;??\ _€_-;_-@_-">
                  <c:v>54000</c:v>
                </c:pt>
                <c:pt idx="7" formatCode="_-* #\ ##0\ _€_-;\-* #\ ##0\ _€_-;_-* &quot;-&quot;??\ _€_-;_-@_-">
                  <c:v>653250</c:v>
                </c:pt>
                <c:pt idx="9" formatCode="_-* #\ ##0\ _€_-;\-* #\ ##0\ _€_-;_-* &quot;-&quot;??\ _€_-;_-@_-">
                  <c:v>212070</c:v>
                </c:pt>
                <c:pt idx="10" formatCode="_-* #\ ##0\ _€_-;\-* #\ ##0\ _€_-;_-* &quot;-&quot;??\ _€_-;_-@_-">
                  <c:v>111840</c:v>
                </c:pt>
                <c:pt idx="11" formatCode="_-* #\ ##0\ _€_-;\-* #\ ##0\ _€_-;_-* &quot;-&quot;??\ _€_-;_-@_-">
                  <c:v>1184040</c:v>
                </c:pt>
                <c:pt idx="12" formatCode="_-* #\ ##0\ _€_-;\-* #\ ##0\ _€_-;_-* &quot;-&quot;??\ _€_-;_-@_-">
                  <c:v>4038796</c:v>
                </c:pt>
                <c:pt idx="13" formatCode="_-* #\ ##0\ _€_-;\-* #\ ##0\ _€_-;_-* &quot;-&quot;??\ _€_-;_-@_-">
                  <c:v>292490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17-414D-84C7-D48D93E88A60}"/>
            </c:ext>
          </c:extLst>
        </c:ser>
        <c:ser>
          <c:idx val="6"/>
          <c:order val="6"/>
          <c:tx>
            <c:strRef>
              <c:f>'[Pohjois-Pohjanmaa myönnetyt 1.1.2015-31.12.2020 toimialaryhmät seutukunnat taulukko.xlsx]Taul1'!$A$8</c:f>
              <c:strCache>
                <c:ptCount val="1"/>
                <c:pt idx="0">
                  <c:v>Ylivieska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'[Pohjois-Pohjanmaa myönnetyt 1.1.2015-31.12.2020 toimialaryhmät seutukunnat taulukko.xlsx]Taul1'!$B$1:$O$1</c:f>
              <c:strCache>
                <c:ptCount val="14"/>
                <c:pt idx="0">
                  <c:v>Kulkuneuvojen valmistus</c:v>
                </c:pt>
                <c:pt idx="1">
                  <c:v>Huonekaluteollisuus</c:v>
                </c:pt>
                <c:pt idx="2">
                  <c:v>Koneiden ja laitteiden valmistus</c:v>
                </c:pt>
                <c:pt idx="3">
                  <c:v>Muut palvelut</c:v>
                </c:pt>
                <c:pt idx="4">
                  <c:v>Kumi- ja muovituotteiden valmistus</c:v>
                </c:pt>
                <c:pt idx="5">
                  <c:v>Muut toimialat</c:v>
                </c:pt>
                <c:pt idx="6">
                  <c:v>Matkailun majoitustoiminta</c:v>
                </c:pt>
                <c:pt idx="7">
                  <c:v>Matkailun ohjelmapalvelut</c:v>
                </c:pt>
                <c:pt idx="8">
                  <c:v>Elintarvikkeiden ja juomien valmistus</c:v>
                </c:pt>
                <c:pt idx="9">
                  <c:v>Muu teollisuus</c:v>
                </c:pt>
                <c:pt idx="10">
                  <c:v>Elektroniikka ja sähköteollisuus</c:v>
                </c:pt>
                <c:pt idx="11">
                  <c:v>Puutavara- ja puutuoteteollisuus</c:v>
                </c:pt>
                <c:pt idx="12">
                  <c:v>Metallituotteiden valmistus</c:v>
                </c:pt>
                <c:pt idx="13">
                  <c:v>Liike-elämän palvelut</c:v>
                </c:pt>
              </c:strCache>
            </c:strRef>
          </c:cat>
          <c:val>
            <c:numRef>
              <c:f>'[Pohjois-Pohjanmaa myönnetyt 1.1.2015-31.12.2020 toimialaryhmät seutukunnat taulukko.xlsx]Taul1'!$B$8:$O$8</c:f>
              <c:numCache>
                <c:formatCode>General</c:formatCode>
                <c:ptCount val="14"/>
                <c:pt idx="1">
                  <c:v>188770</c:v>
                </c:pt>
                <c:pt idx="2" formatCode="_-* #\ ##0\ _€_-;\-* #\ ##0\ _€_-;_-* &quot;-&quot;??\ _€_-;_-@_-">
                  <c:v>743545</c:v>
                </c:pt>
                <c:pt idx="3" formatCode="_-* #\ ##0\ _€_-;\-* #\ ##0\ _€_-;_-* &quot;-&quot;??\ _€_-;_-@_-">
                  <c:v>383460</c:v>
                </c:pt>
                <c:pt idx="5" formatCode="_-* #\ ##0\ _€_-;\-* #\ ##0\ _€_-;_-* &quot;-&quot;??\ _€_-;_-@_-">
                  <c:v>971082</c:v>
                </c:pt>
                <c:pt idx="6" formatCode="_-* #\ ##0\ _€_-;\-* #\ ##0\ _€_-;_-* &quot;-&quot;??\ _€_-;_-@_-">
                  <c:v>454805</c:v>
                </c:pt>
                <c:pt idx="7" formatCode="_-* #\ ##0\ _€_-;\-* #\ ##0\ _€_-;_-* &quot;-&quot;??\ _€_-;_-@_-">
                  <c:v>458370</c:v>
                </c:pt>
                <c:pt idx="9" formatCode="_-* #\ ##0\ _€_-;\-* #\ ##0\ _€_-;_-* &quot;-&quot;??\ _€_-;_-@_-">
                  <c:v>908280</c:v>
                </c:pt>
                <c:pt idx="11" formatCode="_-* #\ ##0\ _€_-;\-* #\ ##0\ _€_-;_-* &quot;-&quot;??\ _€_-;_-@_-">
                  <c:v>5086170</c:v>
                </c:pt>
                <c:pt idx="12" formatCode="_-* #\ ##0\ _€_-;\-* #\ ##0\ _€_-;_-* &quot;-&quot;??\ _€_-;_-@_-">
                  <c:v>3551853</c:v>
                </c:pt>
                <c:pt idx="13" formatCode="_-* #\ ##0\ _€_-;\-* #\ ##0\ _€_-;_-* &quot;-&quot;??\ _€_-;_-@_-">
                  <c:v>1393130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17-414D-84C7-D48D93E88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3517288"/>
        <c:axId val="783510624"/>
      </c:barChart>
      <c:catAx>
        <c:axId val="78351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83510624"/>
        <c:crosses val="autoZero"/>
        <c:auto val="1"/>
        <c:lblAlgn val="ctr"/>
        <c:lblOffset val="100"/>
        <c:noMultiLvlLbl val="0"/>
      </c:catAx>
      <c:valAx>
        <c:axId val="78351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€_-;\-* #\ 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8351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68118743654928"/>
          <c:y val="0.22930030375416557"/>
          <c:w val="0.69732293576411819"/>
          <c:h val="0.671209413430062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37E-4FFD-BDFA-EF636D7DC1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37E-4FFD-BDFA-EF636D7DC1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37E-4FFD-BDFA-EF636D7DC1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37E-4FFD-BDFA-EF636D7DC1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37E-4FFD-BDFA-EF636D7DC1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37E-4FFD-BDFA-EF636D7DC100}"/>
              </c:ext>
            </c:extLst>
          </c:dPt>
          <c:dLbls>
            <c:dLbl>
              <c:idx val="0"/>
              <c:layout>
                <c:manualLayout>
                  <c:x val="-6.629835215532724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DEF582-BC94-482C-966E-475747B54704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0,7 %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7E-4FFD-BDFA-EF636D7DC100}"/>
                </c:ext>
              </c:extLst>
            </c:dLbl>
            <c:dLbl>
              <c:idx val="1"/>
              <c:layout>
                <c:manualLayout>
                  <c:x val="1.8416208932035275E-2"/>
                  <c:y val="-8.08988764044943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7E-4FFD-BDFA-EF636D7DC10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37E-4FFD-BDFA-EF636D7DC10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37E-4FFD-BDFA-EF636D7DC10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37E-4FFD-BDFA-EF636D7DC10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837E-4FFD-BDFA-EF636D7DC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'[Pohjois-Pohjanmaa myönnetyt avustukset 1.1.2015-31.12.2020 erityistavoite.xlsx]Taul1'!$A$1:$A$6</c:f>
              <c:strCache>
                <c:ptCount val="6"/>
                <c:pt idx="0">
                  <c:v>Tutkimus-, osaamis- ja innovaatiokeskittymien kehittäminen alueellisten vahvuuksien pohjalta </c:v>
                </c:pt>
                <c:pt idx="1">
                  <c:v>Uuden liiketoiminnan luominen </c:v>
                </c:pt>
                <c:pt idx="2">
                  <c:v>Uusiutuvan energian ja energiatehokkaiden ratkaisujen kehittäminen </c:v>
                </c:pt>
                <c:pt idx="3">
                  <c:v>Pk-yritysten energiatehokkuuden edistäminen </c:v>
                </c:pt>
                <c:pt idx="4">
                  <c:v>Yritysten innovaatiotoiminnan vahvistaminen </c:v>
                </c:pt>
                <c:pt idx="5">
                  <c:v>Pk-yritysten kasvun ja kansainvälistymisen edistäminen </c:v>
                </c:pt>
              </c:strCache>
            </c:strRef>
          </c:cat>
          <c:val>
            <c:numRef>
              <c:f>'[Pohjois-Pohjanmaa myönnetyt avustukset 1.1.2015-31.12.2020 erityistavoite.xlsx]Taul1'!$B$1:$B$6</c:f>
              <c:numCache>
                <c:formatCode>[$-1040B]#\ ##0;\-#\ ##0</c:formatCode>
                <c:ptCount val="6"/>
                <c:pt idx="0">
                  <c:v>680124</c:v>
                </c:pt>
                <c:pt idx="1">
                  <c:v>4951172</c:v>
                </c:pt>
                <c:pt idx="2">
                  <c:v>9001022</c:v>
                </c:pt>
                <c:pt idx="3">
                  <c:v>16875975</c:v>
                </c:pt>
                <c:pt idx="4">
                  <c:v>23933557</c:v>
                </c:pt>
                <c:pt idx="5">
                  <c:v>45003757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37E-4FFD-BDFA-EF636D7DC10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79706694706805"/>
          <c:y val="9.4210858291731037E-2"/>
          <c:w val="0.81003101498383212"/>
          <c:h val="0.811391630438147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BE3-462E-B520-371FBB3667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BE3-462E-B520-371FBB3667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BE3-462E-B520-371FBB366762}"/>
              </c:ext>
            </c:extLst>
          </c:dPt>
          <c:dLbls>
            <c:dLbl>
              <c:idx val="0"/>
              <c:layout>
                <c:manualLayout>
                  <c:x val="-4.4834533270767099E-2"/>
                  <c:y val="-8.8834215553113189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80A933-69D6-4B63-AC2A-A965088E0548}" type="CATEGORYNAME">
                      <a:rPr lang="en-US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en-US" b="0" baseline="0"/>
                      <a:t>
</a:t>
                    </a:r>
                    <a:fld id="{B89336B8-B8B1-4FD0-ACCE-7972C690B0AD}" type="PERCENTAGE">
                      <a:rPr lang="en-US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en-US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="0" baseline="0"/>
                      <a:t>206 hanketta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BE3-462E-B520-371FBB366762}"/>
                </c:ext>
              </c:extLst>
            </c:dLbl>
            <c:dLbl>
              <c:idx val="1"/>
              <c:layout>
                <c:manualLayout>
                  <c:x val="-0.16242289853603148"/>
                  <c:y val="0.156456630266887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2C4CF3F-2FB5-4237-8609-F849C8013FA8}" type="CATEGORYNAME">
                      <a:rPr lang="en-US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en-US" b="0" baseline="0"/>
                      <a:t>
</a:t>
                    </a:r>
                    <a:fld id="{4164AADC-21FC-4A0C-8041-330DCC521143}" type="PERCENTAGE">
                      <a:rPr lang="en-US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en-US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="0" baseline="0"/>
                      <a:t>455 hanketta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BE3-462E-B520-371FBB366762}"/>
                </c:ext>
              </c:extLst>
            </c:dLbl>
            <c:dLbl>
              <c:idx val="2"/>
              <c:layout>
                <c:manualLayout>
                  <c:x val="3.1432376964363698E-2"/>
                  <c:y val="-0.237083424422376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35B1EC-0926-4B8A-857A-07F34BF6DFC9}" type="CATEGORYNAME">
                      <a:rPr lang="en-US" b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en-US" b="0" baseline="0"/>
                      <a:t>
</a:t>
                    </a:r>
                    <a:fld id="{904D488B-3045-4B88-8914-A5E79EC9720A}" type="PERCENTAGE">
                      <a:rPr lang="en-US" b="0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en-US" b="0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="0" baseline="0"/>
                      <a:t>714 hanketta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BE3-462E-B520-371FBB3667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'[POPELY myönnetyt avustukset 1.1.2015-31.12.2020 kaikki indikaattorit.xlsx]Taul1'!$A$28:$A$30</c:f>
              <c:strCache>
                <c:ptCount val="3"/>
                <c:pt idx="0">
                  <c:v>Kainuu </c:v>
                </c:pt>
                <c:pt idx="1">
                  <c:v>Lappi </c:v>
                </c:pt>
                <c:pt idx="2">
                  <c:v>Pohjois-Pohjanmaa </c:v>
                </c:pt>
              </c:strCache>
            </c:strRef>
          </c:cat>
          <c:val>
            <c:numRef>
              <c:f>'[POPELY myönnetyt avustukset 1.1.2015-31.12.2020 kaikki indikaattorit.xlsx]Taul1'!$B$28:$B$30</c:f>
              <c:numCache>
                <c:formatCode>[$-1040B]#\ ##0;\-#\ ##0</c:formatCode>
                <c:ptCount val="3"/>
                <c:pt idx="0">
                  <c:v>206</c:v>
                </c:pt>
                <c:pt idx="1">
                  <c:v>455</c:v>
                </c:pt>
                <c:pt idx="2">
                  <c:v>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E3-462E-B520-371FBB36676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70644422871801"/>
          <c:y val="0.20529336242608229"/>
          <c:w val="0.72279309835129057"/>
          <c:h val="0.693862315403345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CC2-4E08-9FDF-1B568D50B7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CC2-4E08-9FDF-1B568D50B7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CC2-4E08-9FDF-1B568D50B7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CC2-4E08-9FDF-1B568D50B7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CC2-4E08-9FDF-1B568D50B7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CC2-4E08-9FDF-1B568D50B778}"/>
              </c:ext>
            </c:extLst>
          </c:dPt>
          <c:dLbls>
            <c:dLbl>
              <c:idx val="0"/>
              <c:layout>
                <c:manualLayout>
                  <c:x val="-6.088280060882800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C2-4E08-9FDF-1B568D50B778}"/>
                </c:ext>
              </c:extLst>
            </c:dLbl>
            <c:dLbl>
              <c:idx val="1"/>
              <c:layout>
                <c:manualLayout>
                  <c:x val="-3.0441400304414001E-2"/>
                  <c:y val="-2.64900723644811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C2-4E08-9FDF-1B568D50B77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CC2-4E08-9FDF-1B568D50B778}"/>
                </c:ext>
              </c:extLst>
            </c:dLbl>
            <c:dLbl>
              <c:idx val="3"/>
              <c:layout>
                <c:manualLayout>
                  <c:x val="0"/>
                  <c:y val="0.120676996327080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C2-4E08-9FDF-1B568D50B77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ACC2-4E08-9FDF-1B568D50B77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CC2-4E08-9FDF-1B568D50B7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'[POPELY myönnetyt avustukset 1.1.2015-31.12.2020 erityistavoitteet.xlsx]Taul1'!$A$1:$A$6</c:f>
              <c:strCache>
                <c:ptCount val="6"/>
                <c:pt idx="0">
                  <c:v>Tutkimus-, osaamis- ja innovaatiokeskittymien kehittäminen alueellisten vahvuuksien pohjalta </c:v>
                </c:pt>
                <c:pt idx="1">
                  <c:v>Uuden liiketoiminnan luominen </c:v>
                </c:pt>
                <c:pt idx="2">
                  <c:v>Uusiutuvan energian ja energiatehokkaiden ratkaisujen kehittäminen </c:v>
                </c:pt>
                <c:pt idx="3">
                  <c:v>Yritysten innovaatiotoiminnan vahvistaminen </c:v>
                </c:pt>
                <c:pt idx="4">
                  <c:v>Pk-yritysten energiatehokkuuden edistäminen </c:v>
                </c:pt>
                <c:pt idx="5">
                  <c:v>Pk-yritysten kasvun ja kansainvälistymisen edistäminen </c:v>
                </c:pt>
              </c:strCache>
            </c:strRef>
          </c:cat>
          <c:val>
            <c:numRef>
              <c:f>'[POPELY myönnetyt avustukset 1.1.2015-31.12.2020 erityistavoitteet.xlsx]Taul1'!$B$1:$B$6</c:f>
              <c:numCache>
                <c:formatCode>[$-1040B]#\ ##0;\-#\ ##0</c:formatCode>
                <c:ptCount val="6"/>
                <c:pt idx="0">
                  <c:v>4522997</c:v>
                </c:pt>
                <c:pt idx="1">
                  <c:v>14796884</c:v>
                </c:pt>
                <c:pt idx="2">
                  <c:v>18854396</c:v>
                </c:pt>
                <c:pt idx="3">
                  <c:v>39680905</c:v>
                </c:pt>
                <c:pt idx="4">
                  <c:v>49818338</c:v>
                </c:pt>
                <c:pt idx="5">
                  <c:v>76552438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CC2-4E08-9FDF-1B568D50B77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6A-4AD8-A964-B0493867A5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6A-4AD8-A964-B0493867A52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0BAEE73-703D-4938-A797-BF6AF21BA163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607DD730-93E3-4256-91CC-CB2D0569F347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20,2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6A-4AD8-A964-B0493867A52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49960E-0AFB-4EA6-8C09-892097BA8F2B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ABD5CA13-1ECA-4800-9E31-C13FD6F45235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13,7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6A-4AD8-A964-B0493867A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'[Kainuu myönnetyt avustukset 1.1.2015-31.12.2020 seutukunta.xlsx]Taul1'!$A$1:$A$2</c:f>
              <c:strCache>
                <c:ptCount val="2"/>
                <c:pt idx="0">
                  <c:v>Kajaani</c:v>
                </c:pt>
                <c:pt idx="1">
                  <c:v>Kehys-Kainuu</c:v>
                </c:pt>
              </c:strCache>
            </c:strRef>
          </c:cat>
          <c:val>
            <c:numRef>
              <c:f>'[Kainuu myönnetyt avustukset 1.1.2015-31.12.2020 seutukunta.xlsx]Taul1'!$B$1:$B$2</c:f>
              <c:numCache>
                <c:formatCode>[$-1040B]#\ ##0;\-#\ ##0</c:formatCode>
                <c:ptCount val="2"/>
                <c:pt idx="0">
                  <c:v>20154311</c:v>
                </c:pt>
                <c:pt idx="1">
                  <c:v>13704105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6A-4AD8-A964-B0493867A52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Taul1!$A$1:$A$12</c:f>
              <c:strCache>
                <c:ptCount val="12"/>
                <c:pt idx="0">
                  <c:v>Huonekaluteollisuus </c:v>
                </c:pt>
                <c:pt idx="1">
                  <c:v>Koneiden ja laitteiden valmistus </c:v>
                </c:pt>
                <c:pt idx="2">
                  <c:v>Matkailun ohjelmapalvelut </c:v>
                </c:pt>
                <c:pt idx="3">
                  <c:v>Muut palvelut </c:v>
                </c:pt>
                <c:pt idx="4">
                  <c:v>Elintarvikkeiden ja juomien valmistus </c:v>
                </c:pt>
                <c:pt idx="5">
                  <c:v>Elektroniikka ja sähköteollisuus </c:v>
                </c:pt>
                <c:pt idx="6">
                  <c:v>Muu teollisuus </c:v>
                </c:pt>
                <c:pt idx="7">
                  <c:v>Metallituotteiden valmistus </c:v>
                </c:pt>
                <c:pt idx="8">
                  <c:v>Muut toimialat </c:v>
                </c:pt>
                <c:pt idx="9">
                  <c:v>Liike-elämän palvelut </c:v>
                </c:pt>
                <c:pt idx="10">
                  <c:v>Matkailun majoitustoiminta </c:v>
                </c:pt>
                <c:pt idx="11">
                  <c:v>Puutavara- ja puutuoteteollisuus </c:v>
                </c:pt>
              </c:strCache>
            </c:strRef>
          </c:cat>
          <c:val>
            <c:numRef>
              <c:f>Taul1!$B$1:$B$12</c:f>
              <c:numCache>
                <c:formatCode>_(* #,##0.00_);_(* \(#,##0.00\);_(* "-"??_);_(@_)</c:formatCode>
                <c:ptCount val="12"/>
                <c:pt idx="0">
                  <c:v>69900</c:v>
                </c:pt>
                <c:pt idx="1">
                  <c:v>324320</c:v>
                </c:pt>
                <c:pt idx="2">
                  <c:v>456390</c:v>
                </c:pt>
                <c:pt idx="3">
                  <c:v>546070</c:v>
                </c:pt>
                <c:pt idx="4">
                  <c:v>594740</c:v>
                </c:pt>
                <c:pt idx="5">
                  <c:v>1968310</c:v>
                </c:pt>
                <c:pt idx="6">
                  <c:v>2167555</c:v>
                </c:pt>
                <c:pt idx="7">
                  <c:v>2811345</c:v>
                </c:pt>
                <c:pt idx="8">
                  <c:v>3556920</c:v>
                </c:pt>
                <c:pt idx="9">
                  <c:v>3693763</c:v>
                </c:pt>
                <c:pt idx="10">
                  <c:v>3878040</c:v>
                </c:pt>
                <c:pt idx="11">
                  <c:v>9713590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1D-4D72-93A3-95B2BB8C35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28275375"/>
        <c:axId val="1892538271"/>
      </c:barChart>
      <c:catAx>
        <c:axId val="1928275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92538271"/>
        <c:crosses val="autoZero"/>
        <c:auto val="1"/>
        <c:lblAlgn val="ctr"/>
        <c:lblOffset val="100"/>
        <c:noMultiLvlLbl val="0"/>
      </c:catAx>
      <c:valAx>
        <c:axId val="1892538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28275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'[Kainuu myönnetyt 1.1.2015-31.12.2020 toimialaryhmät seutukunnat taulukko.xlsx]Taul1'!$A$2</c:f>
              <c:strCache>
                <c:ptCount val="1"/>
                <c:pt idx="0">
                  <c:v>Kajaani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'[Kainuu myönnetyt 1.1.2015-31.12.2020 toimialaryhmät seutukunnat taulukko.xlsx]Taul1'!$B$1:$M$1</c:f>
              <c:strCache>
                <c:ptCount val="12"/>
                <c:pt idx="0">
                  <c:v>Huonekaluteollisuus</c:v>
                </c:pt>
                <c:pt idx="1">
                  <c:v>Koneiden ja laitteiden valmistus</c:v>
                </c:pt>
                <c:pt idx="2">
                  <c:v>Matkailun ohjelmapalvelut</c:v>
                </c:pt>
                <c:pt idx="3">
                  <c:v>Muut palvelut</c:v>
                </c:pt>
                <c:pt idx="4">
                  <c:v>Elintarvikkeiden ja juomien valmistus</c:v>
                </c:pt>
                <c:pt idx="5">
                  <c:v>Elektroniikka ja sähköteollisuus</c:v>
                </c:pt>
                <c:pt idx="6">
                  <c:v>Muu teollisuus</c:v>
                </c:pt>
                <c:pt idx="7">
                  <c:v>Metallituotteiden valmistus</c:v>
                </c:pt>
                <c:pt idx="8">
                  <c:v>Muut toimialat</c:v>
                </c:pt>
                <c:pt idx="9">
                  <c:v>Liike-elämän palvelut</c:v>
                </c:pt>
                <c:pt idx="10">
                  <c:v>Matkailun majoitustoiminta</c:v>
                </c:pt>
                <c:pt idx="11">
                  <c:v>Puutavara- ja puutuoteteollisuus</c:v>
                </c:pt>
              </c:strCache>
            </c:strRef>
          </c:cat>
          <c:val>
            <c:numRef>
              <c:f>'[Kainuu myönnetyt 1.1.2015-31.12.2020 toimialaryhmät seutukunnat taulukko.xlsx]Taul1'!$B$2:$M$2</c:f>
              <c:numCache>
                <c:formatCode>_-* #\ ##0\ _€_-;\-* #\ ##0\ _€_-;_-* "-"??\ _€_-;_-@_-</c:formatCode>
                <c:ptCount val="12"/>
                <c:pt idx="0" formatCode="General">
                  <c:v>69900</c:v>
                </c:pt>
                <c:pt idx="1">
                  <c:v>288520</c:v>
                </c:pt>
                <c:pt idx="2">
                  <c:v>363970</c:v>
                </c:pt>
                <c:pt idx="3">
                  <c:v>546070</c:v>
                </c:pt>
                <c:pt idx="4">
                  <c:v>54650</c:v>
                </c:pt>
                <c:pt idx="5">
                  <c:v>1968310</c:v>
                </c:pt>
                <c:pt idx="6">
                  <c:v>1305940</c:v>
                </c:pt>
                <c:pt idx="7">
                  <c:v>2253665</c:v>
                </c:pt>
                <c:pt idx="8">
                  <c:v>3094040</c:v>
                </c:pt>
                <c:pt idx="9">
                  <c:v>3652673</c:v>
                </c:pt>
                <c:pt idx="10">
                  <c:v>2788270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9F-4069-AFA3-BBE6E10093A3}"/>
            </c:ext>
          </c:extLst>
        </c:ser>
        <c:ser>
          <c:idx val="1"/>
          <c:order val="1"/>
          <c:tx>
            <c:strRef>
              <c:f>'[Kainuu myönnetyt 1.1.2015-31.12.2020 toimialaryhmät seutukunnat taulukko.xlsx]Taul1'!$A$3</c:f>
              <c:strCache>
                <c:ptCount val="1"/>
                <c:pt idx="0">
                  <c:v>Kehys-Kainuu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'[Kainuu myönnetyt 1.1.2015-31.12.2020 toimialaryhmät seutukunnat taulukko.xlsx]Taul1'!$B$1:$M$1</c:f>
              <c:strCache>
                <c:ptCount val="12"/>
                <c:pt idx="0">
                  <c:v>Huonekaluteollisuus</c:v>
                </c:pt>
                <c:pt idx="1">
                  <c:v>Koneiden ja laitteiden valmistus</c:v>
                </c:pt>
                <c:pt idx="2">
                  <c:v>Matkailun ohjelmapalvelut</c:v>
                </c:pt>
                <c:pt idx="3">
                  <c:v>Muut palvelut</c:v>
                </c:pt>
                <c:pt idx="4">
                  <c:v>Elintarvikkeiden ja juomien valmistus</c:v>
                </c:pt>
                <c:pt idx="5">
                  <c:v>Elektroniikka ja sähköteollisuus</c:v>
                </c:pt>
                <c:pt idx="6">
                  <c:v>Muu teollisuus</c:v>
                </c:pt>
                <c:pt idx="7">
                  <c:v>Metallituotteiden valmistus</c:v>
                </c:pt>
                <c:pt idx="8">
                  <c:v>Muut toimialat</c:v>
                </c:pt>
                <c:pt idx="9">
                  <c:v>Liike-elämän palvelut</c:v>
                </c:pt>
                <c:pt idx="10">
                  <c:v>Matkailun majoitustoiminta</c:v>
                </c:pt>
                <c:pt idx="11">
                  <c:v>Puutavara- ja puutuoteteollisuus</c:v>
                </c:pt>
              </c:strCache>
            </c:strRef>
          </c:cat>
          <c:val>
            <c:numRef>
              <c:f>'[Kainuu myönnetyt 1.1.2015-31.12.2020 toimialaryhmät seutukunnat taulukko.xlsx]Taul1'!$B$3:$M$3</c:f>
              <c:numCache>
                <c:formatCode>_-* #\ ##0\ _€_-;\-* #\ ##0\ _€_-;_-* "-"??\ _€_-;_-@_-</c:formatCode>
                <c:ptCount val="12"/>
                <c:pt idx="1">
                  <c:v>35800</c:v>
                </c:pt>
                <c:pt idx="2">
                  <c:v>92420</c:v>
                </c:pt>
                <c:pt idx="4">
                  <c:v>540090</c:v>
                </c:pt>
                <c:pt idx="6">
                  <c:v>861615</c:v>
                </c:pt>
                <c:pt idx="7">
                  <c:v>557680</c:v>
                </c:pt>
                <c:pt idx="8">
                  <c:v>462880</c:v>
                </c:pt>
                <c:pt idx="9">
                  <c:v>41090</c:v>
                </c:pt>
                <c:pt idx="10">
                  <c:v>1089770</c:v>
                </c:pt>
                <c:pt idx="11">
                  <c:v>9713590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9F-4069-AFA3-BBE6E1009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0627800"/>
        <c:axId val="750628976"/>
      </c:barChart>
      <c:catAx>
        <c:axId val="750627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0628976"/>
        <c:crosses val="autoZero"/>
        <c:auto val="1"/>
        <c:lblAlgn val="ctr"/>
        <c:lblOffset val="100"/>
        <c:noMultiLvlLbl val="0"/>
      </c:catAx>
      <c:valAx>
        <c:axId val="75062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062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542440982538588E-2"/>
          <c:y val="0.15062727418052402"/>
          <c:w val="0.77743926915878703"/>
          <c:h val="0.7509690405611774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5B5-43E7-9C44-81B1CF66BD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5B5-43E7-9C44-81B1CF66BD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5B5-43E7-9C44-81B1CF66BD1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5B5-43E7-9C44-81B1CF66BD1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5B5-43E7-9C44-81B1CF66BD1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5B5-43E7-9C44-81B1CF66BD12}"/>
              </c:ext>
            </c:extLst>
          </c:dPt>
          <c:dLbls>
            <c:dLbl>
              <c:idx val="0"/>
              <c:layout>
                <c:manualLayout>
                  <c:x val="-9.9473935915829745E-2"/>
                  <c:y val="3.26397430763908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5-43E7-9C44-81B1CF66BD12}"/>
                </c:ext>
              </c:extLst>
            </c:dLbl>
            <c:dLbl>
              <c:idx val="1"/>
              <c:layout>
                <c:manualLayout>
                  <c:x val="-4.5911047345767578E-2"/>
                  <c:y val="-2.28478201534736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5-43E7-9C44-81B1CF66BD1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5B5-43E7-9C44-81B1CF66BD1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5B5-43E7-9C44-81B1CF66BD1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5B5-43E7-9C44-81B1CF66BD1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85B5-43E7-9C44-81B1CF66BD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'[Kainuu myönnetyt avustukset 1.1.2015-31.12.2020 erityistavoite.xlsx]Taul1'!$A$1:$A$6</c:f>
              <c:strCache>
                <c:ptCount val="6"/>
                <c:pt idx="0">
                  <c:v>Uusiutuvan energian ja energiatehokkaiden ratkaisujen kehittäminen </c:v>
                </c:pt>
                <c:pt idx="1">
                  <c:v>Tutkimus-, osaamis- ja innovaatiokeskittymien kehittäminen alueellisten vahvuuksien pohjalta </c:v>
                </c:pt>
                <c:pt idx="2">
                  <c:v>Yritysten innovaatiotoiminnan vahvistaminen </c:v>
                </c:pt>
                <c:pt idx="3">
                  <c:v>Uuden liiketoiminnan luominen </c:v>
                </c:pt>
                <c:pt idx="4">
                  <c:v>Pk-yritysten kasvun ja kansainvälistymisen edistäminen </c:v>
                </c:pt>
                <c:pt idx="5">
                  <c:v>Pk-yritysten energiatehokkuuden edistäminen </c:v>
                </c:pt>
              </c:strCache>
            </c:strRef>
          </c:cat>
          <c:val>
            <c:numRef>
              <c:f>'[Kainuu myönnetyt avustukset 1.1.2015-31.12.2020 erityistavoite.xlsx]Taul1'!$B$1:$B$6</c:f>
              <c:numCache>
                <c:formatCode>[$-1040B]#\ ##0;\-#\ ##0</c:formatCode>
                <c:ptCount val="6"/>
                <c:pt idx="0">
                  <c:v>2872910</c:v>
                </c:pt>
                <c:pt idx="1">
                  <c:v>2899873</c:v>
                </c:pt>
                <c:pt idx="2">
                  <c:v>3608280</c:v>
                </c:pt>
                <c:pt idx="3">
                  <c:v>4065352</c:v>
                </c:pt>
                <c:pt idx="4">
                  <c:v>9279581</c:v>
                </c:pt>
                <c:pt idx="5">
                  <c:v>11132420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B5-43E7-9C44-81B1CF66BD1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423258751848848E-2"/>
          <c:y val="0.14571495626886416"/>
          <c:w val="0.78531392096167341"/>
          <c:h val="0.7501776586701898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132-45B6-BFEA-7E44DC36FD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132-45B6-BFEA-7E44DC36FD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132-45B6-BFEA-7E44DC36FD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132-45B6-BFEA-7E44DC36FD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B132-45B6-BFEA-7E44DC36FDD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132-45B6-BFEA-7E44DC36FDD1}"/>
              </c:ext>
            </c:extLst>
          </c:dPt>
          <c:dLbls>
            <c:dLbl>
              <c:idx val="0"/>
              <c:layout>
                <c:manualLayout>
                  <c:x val="-4.1853512705530713E-2"/>
                  <c:y val="3.78250647344710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1C520F-2821-4EF7-BBB1-783A2EFA7D5C}" type="CATEGORYNAME">
                      <a:rPr lang="en-US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en-US" baseline="0"/>
                      <a:t>
</a:t>
                    </a:r>
                    <a:fld id="{885B88EE-EC0A-4C37-80D5-83F58D211D72}" type="PERCENTAGE">
                      <a:rPr lang="en-US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en-US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aseline="0"/>
                      <a:t>4,8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32-45B6-BFEA-7E44DC36FDD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5A040F-6463-44F7-B3D7-89D6B8EA6F4E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0F2B95B8-D8FC-47A6-B201-A2C5A9D9D2B7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7,1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32-45B6-BFEA-7E44DC36FDD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2275E1-342C-4FA8-827A-0BE6EB1230FF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702B53EE-E3D0-427C-BA03-A7858E9E35A5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9,2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32-45B6-BFEA-7E44DC36FDD1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F2A1B9-20A1-40B6-828F-D8DD5F9044CF}" type="CATEGORYNAME">
                      <a:rPr lang="fi-FI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fi-FI" baseline="0"/>
                      <a:t>
</a:t>
                    </a:r>
                    <a:fld id="{E53E4485-6025-4079-A4E8-B9DD730659C1}" type="PERCENTAGE">
                      <a:rPr lang="fi-FI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fi-FI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fi-FI" baseline="0"/>
                      <a:t>13,9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132-45B6-BFEA-7E44DC36FDD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E5B333-2389-41F9-BFBC-B25368813E84}" type="CATEGORYNAME">
                      <a:rPr lang="it-IT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it-IT" baseline="0"/>
                      <a:t>
</a:t>
                    </a:r>
                    <a:fld id="{C954BC8E-B25E-4DA9-BB90-EBAAC5237552}" type="PERCENTAGE">
                      <a:rPr lang="it-IT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it-IT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it-IT" baseline="0"/>
                      <a:t>16,4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132-45B6-BFEA-7E44DC36FDD1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9981673-6559-4818-9B73-1F37F210BCB9}" type="CATEGORYNAME">
                      <a:rPr lang="it-IT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[LUOKAN NIMI]</a:t>
                    </a:fld>
                    <a:r>
                      <a:rPr lang="it-IT" baseline="0"/>
                      <a:t>
</a:t>
                    </a:r>
                    <a:fld id="{34708064-0649-44C9-A16F-A26AC952863C}" type="PERCENTAGE">
                      <a:rPr lang="it-IT" baseline="0"/>
                      <a:pPr>
                        <a:defRPr b="0">
                          <a:solidFill>
                            <a:sysClr val="windowText" lastClr="000000"/>
                          </a:solidFill>
                        </a:defRPr>
                      </a:pPr>
                      <a:t>[PROSENTTI]</a:t>
                    </a:fld>
                    <a:endParaRPr lang="it-IT" baseline="0"/>
                  </a:p>
                  <a:p>
                    <a:pPr>
                      <a:defRPr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it-IT" baseline="0"/>
                      <a:t>18,4 milj. euroa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132-45B6-BFEA-7E44DC36FD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'[Lappi myönnetyt avustukset 1.1.2015-31.12.2020 seutukunnat.xlsx]Taul1'!$A$1:$A$6</c:f>
              <c:strCache>
                <c:ptCount val="6"/>
                <c:pt idx="0">
                  <c:v>Torniolaakso</c:v>
                </c:pt>
                <c:pt idx="1">
                  <c:v>Itä-Lappi</c:v>
                </c:pt>
                <c:pt idx="2">
                  <c:v>Tunturi-Lappi</c:v>
                </c:pt>
                <c:pt idx="3">
                  <c:v>Pohjois-Lappi</c:v>
                </c:pt>
                <c:pt idx="4">
                  <c:v>Rovaniemi</c:v>
                </c:pt>
                <c:pt idx="5">
                  <c:v>Kemi-Tornio</c:v>
                </c:pt>
              </c:strCache>
            </c:strRef>
          </c:cat>
          <c:val>
            <c:numRef>
              <c:f>'[Lappi myönnetyt avustukset 1.1.2015-31.12.2020 seutukunnat.xlsx]Taul1'!$B$1:$B$6</c:f>
              <c:numCache>
                <c:formatCode>[$-1040B]#\ ##0;\-#\ ##0</c:formatCode>
                <c:ptCount val="6"/>
                <c:pt idx="0">
                  <c:v>4832925</c:v>
                </c:pt>
                <c:pt idx="1">
                  <c:v>7074084</c:v>
                </c:pt>
                <c:pt idx="2">
                  <c:v>9242084</c:v>
                </c:pt>
                <c:pt idx="3">
                  <c:v>13896873</c:v>
                </c:pt>
                <c:pt idx="4">
                  <c:v>16438020</c:v>
                </c:pt>
                <c:pt idx="5">
                  <c:v>18437949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132-45B6-BFEA-7E44DC36FDD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250239148122049E-2"/>
                  <c:y val="-2.60926288323548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18-4FC8-936A-D93C1B327F04}"/>
                </c:ext>
              </c:extLst>
            </c:dLbl>
            <c:dLbl>
              <c:idx val="2"/>
              <c:layout>
                <c:manualLayout>
                  <c:x val="9.7854305176833436E-3"/>
                  <c:y val="-5.21852576647097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18-4FC8-936A-D93C1B327F04}"/>
                </c:ext>
              </c:extLst>
            </c:dLbl>
            <c:dLbl>
              <c:idx val="3"/>
              <c:layout>
                <c:manualLayout>
                  <c:x val="-3.10821069545295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18-4FC8-936A-D93C1B327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'[Lappi myönnetyt avustukset 1.1.2015-31.12.2020 toimialaryhmät.xlsx]Taul1'!$A$1:$A$14</c:f>
              <c:strCache>
                <c:ptCount val="14"/>
                <c:pt idx="0">
                  <c:v>Huonekaluteollisuus </c:v>
                </c:pt>
                <c:pt idx="1">
                  <c:v>Kumi- ja muovituotteiden valmistus </c:v>
                </c:pt>
                <c:pt idx="2">
                  <c:v>Kulkuneuvojen valmistus </c:v>
                </c:pt>
                <c:pt idx="3">
                  <c:v>Elektroniikka ja sähköteollisuus </c:v>
                </c:pt>
                <c:pt idx="4">
                  <c:v>Koneiden ja laitteiden valmistus </c:v>
                </c:pt>
                <c:pt idx="5">
                  <c:v>Muut toimialat </c:v>
                </c:pt>
                <c:pt idx="6">
                  <c:v>Elintarvikkeiden ja juomien valmistus </c:v>
                </c:pt>
                <c:pt idx="7">
                  <c:v>Muut palvelut </c:v>
                </c:pt>
                <c:pt idx="8">
                  <c:v>Muu teollisuus </c:v>
                </c:pt>
                <c:pt idx="9">
                  <c:v>Liike-elämän palvelut </c:v>
                </c:pt>
                <c:pt idx="10">
                  <c:v>Metallituotteiden valmistus </c:v>
                </c:pt>
                <c:pt idx="11">
                  <c:v>Puutavara- ja puutuoteteollisuus </c:v>
                </c:pt>
                <c:pt idx="12">
                  <c:v>Matkailun majoitustoiminta </c:v>
                </c:pt>
                <c:pt idx="13">
                  <c:v>Matkailun ohjelmapalvelut </c:v>
                </c:pt>
              </c:strCache>
            </c:strRef>
          </c:cat>
          <c:val>
            <c:numRef>
              <c:f>'[Lappi myönnetyt avustukset 1.1.2015-31.12.2020 toimialaryhmät.xlsx]Taul1'!$B$1:$B$14</c:f>
              <c:numCache>
                <c:formatCode>[$-1040B]#\ ##0;\-#\ ##0</c:formatCode>
                <c:ptCount val="14"/>
                <c:pt idx="0">
                  <c:v>66530</c:v>
                </c:pt>
                <c:pt idx="1">
                  <c:v>309200</c:v>
                </c:pt>
                <c:pt idx="2">
                  <c:v>383690</c:v>
                </c:pt>
                <c:pt idx="3">
                  <c:v>512030</c:v>
                </c:pt>
                <c:pt idx="4">
                  <c:v>2042820</c:v>
                </c:pt>
                <c:pt idx="5">
                  <c:v>2316523</c:v>
                </c:pt>
                <c:pt idx="6">
                  <c:v>2364950</c:v>
                </c:pt>
                <c:pt idx="7">
                  <c:v>2533870</c:v>
                </c:pt>
                <c:pt idx="8">
                  <c:v>3281327</c:v>
                </c:pt>
                <c:pt idx="9">
                  <c:v>4219565</c:v>
                </c:pt>
                <c:pt idx="10">
                  <c:v>4604005</c:v>
                </c:pt>
                <c:pt idx="11">
                  <c:v>7986720</c:v>
                </c:pt>
                <c:pt idx="12">
                  <c:v>17572918</c:v>
                </c:pt>
                <c:pt idx="13">
                  <c:v>18648833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8-4FC8-936A-D93C1B327F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83560912"/>
        <c:axId val="856687488"/>
      </c:barChart>
      <c:catAx>
        <c:axId val="138356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6687488"/>
        <c:crosses val="autoZero"/>
        <c:auto val="1"/>
        <c:lblAlgn val="ctr"/>
        <c:lblOffset val="100"/>
        <c:noMultiLvlLbl val="0"/>
      </c:catAx>
      <c:valAx>
        <c:axId val="85668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0B]#\ ##0;\-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8356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0.09091</cdr:x>
      <cdr:y>0.07353</cdr:y>
    </cdr:from>
    <cdr:to>
      <cdr:x>0.46683</cdr:x>
      <cdr:y>0.12615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9BB6C6A-85EB-4DAD-8DDF-3E99C3D89094}"/>
            </a:ext>
          </a:extLst>
        </cdr:cNvPr>
        <cdr:cNvSpPr txBox="1"/>
      </cdr:nvSpPr>
      <cdr:spPr>
        <a:xfrm xmlns:a="http://schemas.openxmlformats.org/drawingml/2006/main">
          <a:off x="432048" y="360040"/>
          <a:ext cx="1786575" cy="25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b="1" dirty="0"/>
            <a:t>Myönnetty rahoitus maakunnittain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0.12931</cdr:x>
      <cdr:y>0.03235</cdr:y>
    </cdr:from>
    <cdr:to>
      <cdr:x>0.62353</cdr:x>
      <cdr:y>0.29114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D1E4701A-C867-4C12-BD17-47B8169CA55D}"/>
            </a:ext>
          </a:extLst>
        </cdr:cNvPr>
        <cdr:cNvSpPr txBox="1"/>
      </cdr:nvSpPr>
      <cdr:spPr>
        <a:xfrm xmlns:a="http://schemas.openxmlformats.org/drawingml/2006/main">
          <a:off x="556086" y="142097"/>
          <a:ext cx="2125406" cy="1136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600" b="1" dirty="0"/>
            <a:t>Rahoitetut hankkeet maakunnittain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776" cy="51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698" y="0"/>
            <a:ext cx="2917175" cy="51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algn="r"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2217"/>
            <a:ext cx="2918776" cy="44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698" y="9462217"/>
            <a:ext cx="2917175" cy="44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algn="r" defTabSz="881821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19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5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73113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9" y="4715947"/>
            <a:ext cx="5437500" cy="44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5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306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855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873125" y="765175"/>
            <a:ext cx="4913313" cy="36845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60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884238" y="773113"/>
            <a:ext cx="4964112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15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3E4B43C-E405-4271-85DD-5BE3A0CD0BA5}" type="datetime1">
              <a:rPr lang="fi-FI" smtClean="0"/>
              <a:pPr/>
              <a:t>26.2.2021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8713"/>
            <a:ext cx="1270495" cy="2879287"/>
          </a:xfrm>
          <a:prstGeom prst="rect">
            <a:avLst/>
          </a:prstGeom>
        </p:spPr>
      </p:pic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5B96160-477E-4C56-93A9-AFEB34CADFEE}" type="datetime1">
              <a:rPr lang="fi-FI" smtClean="0"/>
              <a:pPr/>
              <a:t>26.2.2021</a:t>
            </a:fld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93296"/>
            <a:ext cx="6048672" cy="288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2617F29-EB51-4C92-9093-89AC304DB813}" type="datetime1">
              <a:rPr lang="fi-FI" smtClean="0"/>
              <a:pPr/>
              <a:t>26.2.2021</a:t>
            </a:fld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76C01DB-020D-41A1-AB12-9B021A8F534D}" type="datetime1">
              <a:rPr lang="fi-FI" smtClean="0"/>
              <a:pPr>
                <a:defRPr/>
              </a:pPr>
              <a:t>26.2.2021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fi-FI" dirty="0" err="1"/>
              <a:t>Yritysrahoitus</a:t>
            </a:r>
            <a:br>
              <a:rPr lang="sv-SE" altLang="fi-FI" dirty="0"/>
            </a:br>
            <a:r>
              <a:rPr lang="sv-SE" altLang="fi-FI" sz="3200" dirty="0"/>
              <a:t>1.1.2015 - 31.12.2020</a:t>
            </a:r>
            <a:br>
              <a:rPr lang="sv-SE" altLang="fi-FI" sz="3200" dirty="0"/>
            </a:br>
            <a:r>
              <a:rPr lang="sv-SE" altLang="fi-FI" sz="2000" b="1" dirty="0" err="1"/>
              <a:t>Euroopan</a:t>
            </a:r>
            <a:r>
              <a:rPr lang="sv-SE" altLang="fi-FI" sz="2000" b="1" dirty="0"/>
              <a:t> </a:t>
            </a:r>
            <a:r>
              <a:rPr lang="sv-SE" altLang="fi-FI" sz="2000" b="1" dirty="0" err="1"/>
              <a:t>aluekehitysrahaston</a:t>
            </a:r>
            <a:r>
              <a:rPr lang="sv-SE" altLang="fi-FI" sz="2000" b="1" dirty="0"/>
              <a:t> </a:t>
            </a:r>
            <a:r>
              <a:rPr lang="sv-SE" altLang="fi-FI" sz="2000" b="1" dirty="0" err="1"/>
              <a:t>osarahoitus</a:t>
            </a:r>
            <a:endParaRPr lang="fi-FI" sz="2000" b="1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Pohjois</a:t>
            </a:r>
            <a:r>
              <a:rPr lang="fi-FI" dirty="0"/>
              <a:t>-Pohjanmaan ELY-keskus</a:t>
            </a:r>
            <a:br>
              <a:rPr lang="fi-FI" dirty="0"/>
            </a:br>
            <a:r>
              <a:rPr lang="fi-FI" dirty="0"/>
              <a:t>Rahoitusyksikkö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5B96160-477E-4C56-93A9-AFEB34CADFEE}" type="datetime1">
              <a:rPr lang="fi-FI" smtClean="0"/>
              <a:pPr/>
              <a:t>26.2.2021</a:t>
            </a:fld>
            <a:endParaRPr lang="fi-FI" dirty="0"/>
          </a:p>
        </p:txBody>
      </p:sp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pic>
        <p:nvPicPr>
          <p:cNvPr id="10" name="Kuva 9" descr="eakr_esr20142020pienem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15282"/>
            <a:ext cx="810852" cy="826056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C644304A-68FB-40D4-B0C3-EF6DD41C5818}"/>
              </a:ext>
            </a:extLst>
          </p:cNvPr>
          <p:cNvSpPr txBox="1"/>
          <p:nvPr/>
        </p:nvSpPr>
        <p:spPr>
          <a:xfrm>
            <a:off x="3635896" y="2606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MYR 3.3.2021 Erillisliite nro 3, asia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24936" cy="936104"/>
          </a:xfrm>
        </p:spPr>
        <p:txBody>
          <a:bodyPr/>
          <a:lstStyle/>
          <a:p>
            <a:r>
              <a:rPr lang="fi-FI" sz="2400" b="1" dirty="0"/>
              <a:t>Kainuuseen myönnetty EAKR-rahoitus erityistavoitteittain </a:t>
            </a:r>
            <a:r>
              <a:rPr lang="fi-FI" sz="1800" dirty="0"/>
              <a:t>(vähähiilisten hankkeiden osuus rahoituksesta 41 %) </a:t>
            </a:r>
            <a:br>
              <a:rPr lang="fi-FI" sz="1800" dirty="0"/>
            </a:br>
            <a:endParaRPr lang="fi-FI" sz="18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pic>
        <p:nvPicPr>
          <p:cNvPr id="7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6BDF987-45D9-4FCB-A7B1-0D6A0B6FD3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003481"/>
              </p:ext>
            </p:extLst>
          </p:nvPr>
        </p:nvGraphicFramePr>
        <p:xfrm>
          <a:off x="539552" y="2067560"/>
          <a:ext cx="7273160" cy="424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769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C0EE1-4ED7-4168-A1B4-84107F05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7992888" cy="766860"/>
          </a:xfrm>
        </p:spPr>
        <p:txBody>
          <a:bodyPr/>
          <a:lstStyle/>
          <a:p>
            <a:r>
              <a:rPr lang="fi-FI" sz="2400" b="1" dirty="0"/>
              <a:t>Rahoituksen vaikuttavuus Kainuussa </a:t>
            </a:r>
            <a:br>
              <a:rPr lang="fi-FI" sz="3600" b="1" dirty="0"/>
            </a:br>
            <a:r>
              <a:rPr lang="fi-FI" sz="1600" b="1" dirty="0"/>
              <a:t>(myönnetty rahoitus 33,9 milj. euroa, myöntövaiheen arviot indikaattoreista)</a:t>
            </a:r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1A0CCFD-BBE7-4746-A4C4-D402355B7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897F0329-DD85-44DE-BEDB-8BE6D4B2ABFC}"/>
              </a:ext>
            </a:extLst>
          </p:cNvPr>
          <p:cNvSpPr/>
          <p:nvPr/>
        </p:nvSpPr>
        <p:spPr>
          <a:xfrm>
            <a:off x="721163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758</a:t>
            </a:r>
          </a:p>
          <a:p>
            <a:pPr algn="ctr"/>
            <a:r>
              <a:rPr lang="fi-FI" dirty="0"/>
              <a:t>uutta työpaikkaa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4B9E11E-BA8F-499E-B620-8FF15EBB603D}"/>
              </a:ext>
            </a:extLst>
          </p:cNvPr>
          <p:cNvSpPr/>
          <p:nvPr/>
        </p:nvSpPr>
        <p:spPr>
          <a:xfrm>
            <a:off x="3203848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14</a:t>
            </a:r>
          </a:p>
          <a:p>
            <a:pPr algn="ctr"/>
            <a:r>
              <a:rPr lang="fi-FI" dirty="0"/>
              <a:t>uutta yritystä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F6E787B6-FB13-433E-A4D9-7CF445C72B3C}"/>
              </a:ext>
            </a:extLst>
          </p:cNvPr>
          <p:cNvSpPr/>
          <p:nvPr/>
        </p:nvSpPr>
        <p:spPr>
          <a:xfrm>
            <a:off x="5548994" y="2177820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211 milj. euroa uutta liikevaihtoa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996ED89-982B-4458-A535-8744C85F94C9}"/>
              </a:ext>
            </a:extLst>
          </p:cNvPr>
          <p:cNvSpPr/>
          <p:nvPr/>
        </p:nvSpPr>
        <p:spPr>
          <a:xfrm>
            <a:off x="743526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110 milj. euroa viennin kasvua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581A8F9B-4A18-4540-BECA-B8C823AB26D1}"/>
              </a:ext>
            </a:extLst>
          </p:cNvPr>
          <p:cNvSpPr/>
          <p:nvPr/>
        </p:nvSpPr>
        <p:spPr>
          <a:xfrm>
            <a:off x="3149890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7,1</a:t>
            </a:r>
          </a:p>
          <a:p>
            <a:pPr algn="ctr"/>
            <a:r>
              <a:rPr lang="fi-FI" dirty="0"/>
              <a:t>liikevaihdon kasvukerroin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0C6D96F-3485-47AE-9ABE-7353DD1D7BEB}"/>
              </a:ext>
            </a:extLst>
          </p:cNvPr>
          <p:cNvSpPr/>
          <p:nvPr/>
        </p:nvSpPr>
        <p:spPr>
          <a:xfrm>
            <a:off x="5580112" y="3861048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52 %</a:t>
            </a:r>
          </a:p>
          <a:p>
            <a:pPr algn="ctr"/>
            <a:r>
              <a:rPr lang="fi-FI" dirty="0"/>
              <a:t>viennin osuus liikevaihdon kasvusta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08702D80-C787-4CE4-B892-9A1AD635D97C}"/>
              </a:ext>
            </a:extLst>
          </p:cNvPr>
          <p:cNvSpPr/>
          <p:nvPr/>
        </p:nvSpPr>
        <p:spPr>
          <a:xfrm>
            <a:off x="3149890" y="5301272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91 </a:t>
            </a:r>
          </a:p>
          <a:p>
            <a:pPr algn="ctr"/>
            <a:r>
              <a:rPr lang="fi-FI" dirty="0"/>
              <a:t>vähähiilisyyttä edistävää hanketta</a:t>
            </a:r>
          </a:p>
        </p:txBody>
      </p:sp>
    </p:spTree>
    <p:extLst>
      <p:ext uri="{BB962C8B-B14F-4D97-AF65-F5344CB8AC3E}">
        <p14:creationId xmlns:p14="http://schemas.microsoft.com/office/powerpoint/2010/main" val="414607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95536" y="1167714"/>
            <a:ext cx="7744866" cy="821126"/>
          </a:xfrm>
        </p:spPr>
        <p:txBody>
          <a:bodyPr/>
          <a:lstStyle/>
          <a:p>
            <a:r>
              <a:rPr lang="fi-FI" altLang="fi-FI" sz="2400" b="1" dirty="0"/>
              <a:t>Lappiin myönnetty yritysrahoitus seutukunnittain 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F5828E84-3EF9-41A4-8D31-8F4781464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527305"/>
              </p:ext>
            </p:extLst>
          </p:nvPr>
        </p:nvGraphicFramePr>
        <p:xfrm>
          <a:off x="395537" y="2109466"/>
          <a:ext cx="7344816" cy="369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27584" y="1047088"/>
            <a:ext cx="6624736" cy="797736"/>
          </a:xfrm>
        </p:spPr>
        <p:txBody>
          <a:bodyPr/>
          <a:lstStyle/>
          <a:p>
            <a:r>
              <a:rPr lang="fi-FI" altLang="fi-FI" sz="2400" b="1" dirty="0"/>
              <a:t>Lappiin myönnetty yrityksen kehittämisavustus toimialaryhmittäin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72E2F68A-F01C-4651-BFE7-2AC3B31FA8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480463"/>
              </p:ext>
            </p:extLst>
          </p:nvPr>
        </p:nvGraphicFramePr>
        <p:xfrm>
          <a:off x="422239" y="1844824"/>
          <a:ext cx="7343775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47088"/>
            <a:ext cx="8208912" cy="653720"/>
          </a:xfrm>
        </p:spPr>
        <p:txBody>
          <a:bodyPr/>
          <a:lstStyle/>
          <a:p>
            <a:r>
              <a:rPr lang="fi-FI" sz="2400" b="1" dirty="0"/>
              <a:t>Toimialaryhmien rahoitus seutukunnittain Lapissa</a:t>
            </a: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uva 6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387789"/>
              </p:ext>
            </p:extLst>
          </p:nvPr>
        </p:nvGraphicFramePr>
        <p:xfrm>
          <a:off x="135255" y="1510243"/>
          <a:ext cx="9008745" cy="487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0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136904" cy="936104"/>
          </a:xfrm>
        </p:spPr>
        <p:txBody>
          <a:bodyPr/>
          <a:lstStyle/>
          <a:p>
            <a:r>
              <a:rPr lang="fi-FI" sz="2400" b="1" dirty="0"/>
              <a:t>Lappiin myönnetty EAKR-rahoitus erityistavoitteittain </a:t>
            </a:r>
            <a:r>
              <a:rPr lang="fi-FI" sz="1800" dirty="0"/>
              <a:t>(vähähiilisten hankkeiden osuus rahoituksesta 41 %) </a:t>
            </a:r>
            <a:br>
              <a:rPr lang="fi-FI" sz="2000" b="1" dirty="0"/>
            </a:br>
            <a:br>
              <a:rPr lang="fi-FI" sz="2400" b="1" dirty="0"/>
            </a:b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15</a:t>
            </a:fld>
            <a:endParaRPr lang="fi-FI" dirty="0"/>
          </a:p>
        </p:txBody>
      </p:sp>
      <p:pic>
        <p:nvPicPr>
          <p:cNvPr id="5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5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F6EA3B7D-85C5-4902-9787-7A5C1F8DA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303282"/>
              </p:ext>
            </p:extLst>
          </p:nvPr>
        </p:nvGraphicFramePr>
        <p:xfrm>
          <a:off x="611560" y="1772816"/>
          <a:ext cx="752884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000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C0EE1-4ED7-4168-A1B4-84107F05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7992888" cy="766860"/>
          </a:xfrm>
        </p:spPr>
        <p:txBody>
          <a:bodyPr/>
          <a:lstStyle/>
          <a:p>
            <a:r>
              <a:rPr lang="fi-FI" sz="2400" b="1" dirty="0"/>
              <a:t>Rahoituksen vaikuttavuus Lapissa </a:t>
            </a:r>
            <a:br>
              <a:rPr lang="fi-FI" sz="3600" b="1" dirty="0"/>
            </a:br>
            <a:r>
              <a:rPr lang="fi-FI" sz="1600" b="1" dirty="0"/>
              <a:t>(myönnetty rahoitus 69,9 milj. euroa, myöntövaiheen arviot indikaattoreista)</a:t>
            </a:r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1A0CCFD-BBE7-4746-A4C4-D402355B7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16</a:t>
            </a:fld>
            <a:endParaRPr lang="fi-FI" dirty="0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897F0329-DD85-44DE-BEDB-8BE6D4B2ABFC}"/>
              </a:ext>
            </a:extLst>
          </p:cNvPr>
          <p:cNvSpPr/>
          <p:nvPr/>
        </p:nvSpPr>
        <p:spPr>
          <a:xfrm>
            <a:off x="721163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1 515</a:t>
            </a:r>
          </a:p>
          <a:p>
            <a:pPr algn="ctr"/>
            <a:r>
              <a:rPr lang="fi-FI" dirty="0"/>
              <a:t>uutta työpaikkaa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4B9E11E-BA8F-499E-B620-8FF15EBB603D}"/>
              </a:ext>
            </a:extLst>
          </p:cNvPr>
          <p:cNvSpPr/>
          <p:nvPr/>
        </p:nvSpPr>
        <p:spPr>
          <a:xfrm>
            <a:off x="3203848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58</a:t>
            </a:r>
          </a:p>
          <a:p>
            <a:pPr algn="ctr"/>
            <a:r>
              <a:rPr lang="fi-FI" dirty="0"/>
              <a:t>uutta yritystä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F6E787B6-FB13-433E-A4D9-7CF445C72B3C}"/>
              </a:ext>
            </a:extLst>
          </p:cNvPr>
          <p:cNvSpPr/>
          <p:nvPr/>
        </p:nvSpPr>
        <p:spPr>
          <a:xfrm>
            <a:off x="5548994" y="2177820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369 milj. euroa uutta liikevaihtoa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996ED89-982B-4458-A535-8744C85F94C9}"/>
              </a:ext>
            </a:extLst>
          </p:cNvPr>
          <p:cNvSpPr/>
          <p:nvPr/>
        </p:nvSpPr>
        <p:spPr>
          <a:xfrm>
            <a:off x="743526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229 milj. euroa viennin kasvua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581A8F9B-4A18-4540-BECA-B8C823AB26D1}"/>
              </a:ext>
            </a:extLst>
          </p:cNvPr>
          <p:cNvSpPr/>
          <p:nvPr/>
        </p:nvSpPr>
        <p:spPr>
          <a:xfrm>
            <a:off x="3149890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5,5</a:t>
            </a:r>
          </a:p>
          <a:p>
            <a:pPr algn="ctr"/>
            <a:r>
              <a:rPr lang="fi-FI" dirty="0"/>
              <a:t>liikevaihdon kasvukerroin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0C6D96F-3485-47AE-9ABE-7353DD1D7BEB}"/>
              </a:ext>
            </a:extLst>
          </p:cNvPr>
          <p:cNvSpPr/>
          <p:nvPr/>
        </p:nvSpPr>
        <p:spPr>
          <a:xfrm>
            <a:off x="5580112" y="3861048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62 %</a:t>
            </a:r>
          </a:p>
          <a:p>
            <a:pPr algn="ctr"/>
            <a:r>
              <a:rPr lang="fi-FI" dirty="0"/>
              <a:t>viennin osuus liikevaihdon kasvusta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08702D80-C787-4CE4-B892-9A1AD635D97C}"/>
              </a:ext>
            </a:extLst>
          </p:cNvPr>
          <p:cNvSpPr/>
          <p:nvPr/>
        </p:nvSpPr>
        <p:spPr>
          <a:xfrm>
            <a:off x="3149890" y="5301272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192 </a:t>
            </a:r>
          </a:p>
          <a:p>
            <a:pPr algn="ctr"/>
            <a:r>
              <a:rPr lang="fi-FI" dirty="0"/>
              <a:t>vähähiilisyyttä edistävää hanketta</a:t>
            </a:r>
          </a:p>
        </p:txBody>
      </p:sp>
    </p:spTree>
    <p:extLst>
      <p:ext uri="{BB962C8B-B14F-4D97-AF65-F5344CB8AC3E}">
        <p14:creationId xmlns:p14="http://schemas.microsoft.com/office/powerpoint/2010/main" val="294684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560840" cy="720080"/>
          </a:xfrm>
        </p:spPr>
        <p:txBody>
          <a:bodyPr/>
          <a:lstStyle/>
          <a:p>
            <a:r>
              <a:rPr lang="en-US" altLang="fi-FI" sz="2400" b="1" dirty="0" err="1">
                <a:solidFill>
                  <a:srgbClr val="000000"/>
                </a:solidFill>
              </a:rPr>
              <a:t>Pohjois-Pohjanmaalle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myönnetty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yritysrahoitus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seutukunnittain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17</a:t>
            </a:fld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CCB1DB4-3CFA-4B1C-BBB5-9BD0878246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545107"/>
              </p:ext>
            </p:extLst>
          </p:nvPr>
        </p:nvGraphicFramePr>
        <p:xfrm>
          <a:off x="683568" y="2133475"/>
          <a:ext cx="6933107" cy="405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17336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27584" y="1094353"/>
            <a:ext cx="6624736" cy="822479"/>
          </a:xfrm>
        </p:spPr>
        <p:txBody>
          <a:bodyPr/>
          <a:lstStyle/>
          <a:p>
            <a:r>
              <a:rPr lang="fi-FI" sz="2400" b="1" kern="1200" dirty="0" err="1">
                <a:solidFill>
                  <a:sysClr val="windowText" lastClr="000000"/>
                </a:solidFill>
              </a:rPr>
              <a:t>Pohjois</a:t>
            </a:r>
            <a:r>
              <a:rPr lang="fi-FI" sz="2400" b="1" kern="1200" dirty="0">
                <a:solidFill>
                  <a:sysClr val="windowText" lastClr="000000"/>
                </a:solidFill>
              </a:rPr>
              <a:t>-Pohjanmaalle myönnetty yrityksen kehittämisavustus toimialaryhmittäin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18</a:t>
            </a:fld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83E1586B-908F-4522-B0D9-4B9177E3A3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58311"/>
              </p:ext>
            </p:extLst>
          </p:nvPr>
        </p:nvGraphicFramePr>
        <p:xfrm>
          <a:off x="251520" y="1995363"/>
          <a:ext cx="756119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178820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056784" cy="864096"/>
          </a:xfrm>
        </p:spPr>
        <p:txBody>
          <a:bodyPr/>
          <a:lstStyle/>
          <a:p>
            <a:r>
              <a:rPr lang="fi-FI" sz="2400" b="1" dirty="0"/>
              <a:t>Toimialaryhmien rahoitus seutukunnittain </a:t>
            </a:r>
            <a:r>
              <a:rPr lang="fi-FI" sz="2400" b="1" dirty="0" err="1"/>
              <a:t>Pohjois</a:t>
            </a:r>
            <a:r>
              <a:rPr lang="fi-FI" sz="2400" b="1" dirty="0"/>
              <a:t>-Pohjanmaalla</a:t>
            </a: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19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uva 6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309228"/>
              </p:ext>
            </p:extLst>
          </p:nvPr>
        </p:nvGraphicFramePr>
        <p:xfrm>
          <a:off x="251520" y="1988840"/>
          <a:ext cx="842385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826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047088"/>
            <a:ext cx="6624736" cy="581712"/>
          </a:xfrm>
        </p:spPr>
        <p:txBody>
          <a:bodyPr/>
          <a:lstStyle/>
          <a:p>
            <a:r>
              <a:rPr lang="fi-FI" altLang="fi-FI" sz="2400" b="1" dirty="0"/>
              <a:t>Myönnetty rahoitus maakunnittain v. 2020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82979"/>
              </p:ext>
            </p:extLst>
          </p:nvPr>
        </p:nvGraphicFramePr>
        <p:xfrm>
          <a:off x="395539" y="1772818"/>
          <a:ext cx="8119810" cy="439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49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17193"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fi-FI" sz="1100" b="1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100" b="1" u="none" strike="noStrike" dirty="0">
                          <a:effectLst/>
                        </a:rPr>
                        <a:t>Yrityksen kehittämisavustus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100" b="1" u="none" strike="noStrike" dirty="0">
                          <a:effectLst/>
                        </a:rPr>
                        <a:t>Yritysten toimintaympäristön kehittämisavustus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rtl="0" fontAlgn="b"/>
                      <a:r>
                        <a:rPr lang="fi-FI" sz="1100" b="1" u="none" strike="noStrike" dirty="0">
                          <a:effectLst/>
                        </a:rPr>
                        <a:t>Yhteensä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14">
                <a:tc gridSpan="2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100" b="1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100" b="1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11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i-FI" sz="1100" b="1" u="none" strike="noStrike">
                          <a:effectLst/>
                        </a:rPr>
                        <a:t>ELY-keskus ja maakunta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Käsitelty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Myönnetty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Käsitelty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Myönnetty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Käsitelty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Myönnetty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214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i-FI" sz="1100" b="1" u="none" strike="noStrike" dirty="0">
                          <a:effectLst/>
                        </a:rPr>
                        <a:t> 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kpl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kpl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u="none" strike="noStrike" dirty="0">
                          <a:effectLst/>
                        </a:rPr>
                        <a:t>euro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effectLst/>
                        </a:rPr>
                        <a:t>kpl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kpl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u="none" strike="noStrike">
                          <a:effectLst/>
                        </a:rPr>
                        <a:t>euro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kpl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>
                          <a:effectLst/>
                        </a:rPr>
                        <a:t>kpl</a:t>
                      </a:r>
                      <a:endParaRPr lang="fi-FI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u="none" strike="noStrike" dirty="0">
                          <a:effectLst/>
                        </a:rPr>
                        <a:t>euro</a:t>
                      </a:r>
                      <a:endParaRPr lang="fi-FI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15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 err="1">
                          <a:effectLst/>
                        </a:rPr>
                        <a:t>Pohjois</a:t>
                      </a:r>
                      <a:r>
                        <a:rPr lang="fi-FI" sz="1100" b="1" u="none" strike="noStrike" dirty="0">
                          <a:effectLst/>
                        </a:rPr>
                        <a:t>-Pohjanmaan ELY-keskus 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39 040 495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2 886 367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41 926 862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15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Kainuu</a:t>
                      </a:r>
                      <a:endParaRPr lang="fi-FI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8 394 580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899 445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9 294 025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11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Lappi</a:t>
                      </a:r>
                      <a:endParaRPr lang="fi-FI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15 480 950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1 097 530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16 578 480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28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Pohjois-Pohjanmaa</a:t>
                      </a:r>
                      <a:endParaRPr lang="fi-FI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15 164 965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889 392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fi-FI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16 054 357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115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Kaikki yhteensä</a:t>
                      </a:r>
                      <a:endParaRPr lang="fi-FI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39 040 495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2 886 367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41 926 862</a:t>
                      </a:r>
                    </a:p>
                  </a:txBody>
                  <a:tcPr marL="7031" marR="7031" marT="7031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D860F656-3A56-41FB-B6D6-AAA78645360D}"/>
              </a:ext>
            </a:extLst>
          </p:cNvPr>
          <p:cNvSpPr txBox="1"/>
          <p:nvPr/>
        </p:nvSpPr>
        <p:spPr>
          <a:xfrm>
            <a:off x="395539" y="6381328"/>
            <a:ext cx="8191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Lisäksi kansallista koronatukea myönnettiin yrityksille yht. 41,4 milj. euroa, josta Kainuuseen kohdistui </a:t>
            </a:r>
          </a:p>
          <a:p>
            <a:r>
              <a:rPr lang="fi-FI" sz="1200" b="1" dirty="0"/>
              <a:t>3,6 milj. euroa.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568952" cy="1008112"/>
          </a:xfrm>
        </p:spPr>
        <p:txBody>
          <a:bodyPr/>
          <a:lstStyle/>
          <a:p>
            <a:r>
              <a:rPr lang="fi-FI" sz="2400" b="1" dirty="0" err="1"/>
              <a:t>Pohjois</a:t>
            </a:r>
            <a:r>
              <a:rPr lang="fi-FI" sz="2400" b="1" dirty="0"/>
              <a:t>-Pohjanmaalle myönnetty EAKR-rahoitus erityistavoitteittain </a:t>
            </a:r>
            <a:r>
              <a:rPr lang="fi-FI" sz="1800" dirty="0"/>
              <a:t>(vähähiilisten hankkeiden osuus rahoituksesta 26 %) </a:t>
            </a:r>
            <a:br>
              <a:rPr lang="fi-FI" sz="1800" b="1" dirty="0"/>
            </a:br>
            <a:endParaRPr lang="fi-FI" sz="1800" b="1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20</a:t>
            </a:fld>
            <a:endParaRPr lang="fi-FI" dirty="0"/>
          </a:p>
        </p:txBody>
      </p:sp>
      <p:pic>
        <p:nvPicPr>
          <p:cNvPr id="5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uva 6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CA3DEC82-3713-4484-8DE2-AD690F5B1B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01671"/>
              </p:ext>
            </p:extLst>
          </p:nvPr>
        </p:nvGraphicFramePr>
        <p:xfrm>
          <a:off x="467544" y="1895210"/>
          <a:ext cx="7272808" cy="448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4046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C0EE1-4ED7-4168-A1B4-84107F05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7992888" cy="766860"/>
          </a:xfrm>
        </p:spPr>
        <p:txBody>
          <a:bodyPr/>
          <a:lstStyle/>
          <a:p>
            <a:r>
              <a:rPr lang="fi-FI" sz="2400" b="1" dirty="0"/>
              <a:t>Rahoituksen vaikuttavuus Pohjois-Pohjanmaalla </a:t>
            </a:r>
            <a:br>
              <a:rPr lang="fi-FI" sz="3600" b="1" dirty="0"/>
            </a:br>
            <a:r>
              <a:rPr lang="fi-FI" sz="1600" b="1" dirty="0"/>
              <a:t>(myönnetty rahoitus 100 milj. euroa, myöntövaiheen arviot indikaattoreista)</a:t>
            </a:r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1A0CCFD-BBE7-4746-A4C4-D402355B7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21</a:t>
            </a:fld>
            <a:endParaRPr lang="fi-FI" dirty="0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897F0329-DD85-44DE-BEDB-8BE6D4B2ABFC}"/>
              </a:ext>
            </a:extLst>
          </p:cNvPr>
          <p:cNvSpPr/>
          <p:nvPr/>
        </p:nvSpPr>
        <p:spPr>
          <a:xfrm>
            <a:off x="721163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3 782</a:t>
            </a:r>
          </a:p>
          <a:p>
            <a:pPr algn="ctr"/>
            <a:r>
              <a:rPr lang="fi-FI" dirty="0"/>
              <a:t>uutta työpaikkaa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4B9E11E-BA8F-499E-B620-8FF15EBB603D}"/>
              </a:ext>
            </a:extLst>
          </p:cNvPr>
          <p:cNvSpPr/>
          <p:nvPr/>
        </p:nvSpPr>
        <p:spPr>
          <a:xfrm>
            <a:off x="3203848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95</a:t>
            </a:r>
          </a:p>
          <a:p>
            <a:pPr algn="ctr"/>
            <a:r>
              <a:rPr lang="fi-FI" dirty="0"/>
              <a:t>uutta yritystä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F6E787B6-FB13-433E-A4D9-7CF445C72B3C}"/>
              </a:ext>
            </a:extLst>
          </p:cNvPr>
          <p:cNvSpPr/>
          <p:nvPr/>
        </p:nvSpPr>
        <p:spPr>
          <a:xfrm>
            <a:off x="5548994" y="2177820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992 milj. euroa uutta liikevaihtoa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996ED89-982B-4458-A535-8744C85F94C9}"/>
              </a:ext>
            </a:extLst>
          </p:cNvPr>
          <p:cNvSpPr/>
          <p:nvPr/>
        </p:nvSpPr>
        <p:spPr>
          <a:xfrm>
            <a:off x="743526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478 milj. euroa viennin kasvua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581A8F9B-4A18-4540-BECA-B8C823AB26D1}"/>
              </a:ext>
            </a:extLst>
          </p:cNvPr>
          <p:cNvSpPr/>
          <p:nvPr/>
        </p:nvSpPr>
        <p:spPr>
          <a:xfrm>
            <a:off x="3149890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10,2</a:t>
            </a:r>
          </a:p>
          <a:p>
            <a:pPr algn="ctr"/>
            <a:r>
              <a:rPr lang="fi-FI" dirty="0"/>
              <a:t>liikevaihdon kasvukerroin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0C6D96F-3485-47AE-9ABE-7353DD1D7BEB}"/>
              </a:ext>
            </a:extLst>
          </p:cNvPr>
          <p:cNvSpPr/>
          <p:nvPr/>
        </p:nvSpPr>
        <p:spPr>
          <a:xfrm>
            <a:off x="5580112" y="3861048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48 %</a:t>
            </a:r>
          </a:p>
          <a:p>
            <a:pPr algn="ctr"/>
            <a:r>
              <a:rPr lang="fi-FI" dirty="0"/>
              <a:t>viennin osuus liikevaihdon kasvusta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08702D80-C787-4CE4-B892-9A1AD635D97C}"/>
              </a:ext>
            </a:extLst>
          </p:cNvPr>
          <p:cNvSpPr/>
          <p:nvPr/>
        </p:nvSpPr>
        <p:spPr>
          <a:xfrm>
            <a:off x="3149890" y="5301272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288 </a:t>
            </a:r>
          </a:p>
          <a:p>
            <a:pPr algn="ctr"/>
            <a:r>
              <a:rPr lang="fi-FI" dirty="0"/>
              <a:t>vähähiilisyyttä edistävää hanketta</a:t>
            </a:r>
          </a:p>
        </p:txBody>
      </p:sp>
    </p:spTree>
    <p:extLst>
      <p:ext uri="{BB962C8B-B14F-4D97-AF65-F5344CB8AC3E}">
        <p14:creationId xmlns:p14="http://schemas.microsoft.com/office/powerpoint/2010/main" val="107585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047088"/>
            <a:ext cx="7184062" cy="509701"/>
          </a:xfrm>
        </p:spPr>
        <p:txBody>
          <a:bodyPr/>
          <a:lstStyle/>
          <a:p>
            <a:r>
              <a:rPr lang="fi-FI" altLang="fi-FI" sz="2400" b="1" dirty="0"/>
              <a:t>Myönnetty rahoitus maakunnittain v. 2015-2020</a:t>
            </a:r>
            <a:endParaRPr lang="fi-FI" sz="2400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74561"/>
              </p:ext>
            </p:extLst>
          </p:nvPr>
        </p:nvGraphicFramePr>
        <p:xfrm>
          <a:off x="467544" y="1556789"/>
          <a:ext cx="8047806" cy="4392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30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38225"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fi-FI" sz="1000" b="1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000" b="1" u="none" strike="noStrike" dirty="0">
                          <a:effectLst/>
                        </a:rPr>
                        <a:t>Yrityksen kehittämisavustus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000" b="1" u="none" strike="noStrike" dirty="0">
                          <a:effectLst/>
                        </a:rPr>
                        <a:t>Yritysten toimintaympäristön kehittämisavustus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rtl="0" fontAlgn="b"/>
                      <a:r>
                        <a:rPr lang="fi-FI" sz="1000" b="1" u="none" strike="noStrike">
                          <a:effectLst/>
                        </a:rPr>
                        <a:t>Yhteensä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18">
                <a:tc gridSpan="2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000" b="1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fi-FI" sz="1000" b="1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72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i-FI" sz="1000" b="1" u="none" strike="noStrike" dirty="0">
                          <a:effectLst/>
                        </a:rPr>
                        <a:t>ELY-keskus ja maakunta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Käsitelty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Myönnetty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Käsitelty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Myönnetty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Käsitelty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Myönnetty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18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i-FI" sz="1000" b="1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kpl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kpl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>
                          <a:effectLst/>
                        </a:rPr>
                        <a:t>euro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kpl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>
                          <a:effectLst/>
                        </a:rPr>
                        <a:t>kpl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effectLst/>
                        </a:rPr>
                        <a:t>euro</a:t>
                      </a:r>
                      <a:endParaRPr lang="fi-FI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kpl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kpl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>
                          <a:effectLst/>
                        </a:rPr>
                        <a:t>euro</a:t>
                      </a:r>
                      <a:endParaRPr lang="fi-FI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772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 dirty="0" err="1">
                          <a:effectLst/>
                        </a:rPr>
                        <a:t>Pohjois</a:t>
                      </a:r>
                      <a:r>
                        <a:rPr lang="fi-FI" sz="1000" b="1" u="none" strike="noStrike" dirty="0">
                          <a:effectLst/>
                        </a:rPr>
                        <a:t>-Pohjanmaan ELY-keskus 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1603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1306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193 951 655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10 274 303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204 225 958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772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fi-FI" sz="900" u="none" strike="noStrike">
                          <a:effectLst/>
                        </a:rPr>
                        <a:t> 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Kainuu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effectLst/>
                        </a:rPr>
                        <a:t>180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29 780 943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4 077 473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33 858 416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Lappi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66 842 981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3 078 954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69 921 935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77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Pohjois-Pohjanmaa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97 327 731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3 117 876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100 445 607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2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fi-FI" sz="1000" b="1" u="none" strike="noStrike">
                          <a:effectLst/>
                        </a:rPr>
                        <a:t>Kaikki yhteensä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1603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effectLst/>
                        </a:rPr>
                        <a:t>1306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193 951 655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10 274 303</a:t>
                      </a:r>
                      <a:endParaRPr lang="fi-FI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1375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204 225 958</a:t>
                      </a:r>
                    </a:p>
                  </a:txBody>
                  <a:tcPr marL="7000" marR="7000" marT="7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>
          <a:xfrm>
            <a:off x="467544" y="6093296"/>
            <a:ext cx="7416824" cy="629767"/>
          </a:xfrm>
        </p:spPr>
        <p:txBody>
          <a:bodyPr/>
          <a:lstStyle/>
          <a:p>
            <a:r>
              <a:rPr lang="fi-FI" sz="1200" b="1" dirty="0"/>
              <a:t>EAKR-osarahoituksen lisäksi </a:t>
            </a:r>
            <a:r>
              <a:rPr lang="fi-FI" sz="1200" b="1" dirty="0" err="1"/>
              <a:t>Pohjois</a:t>
            </a:r>
            <a:r>
              <a:rPr lang="fi-FI" sz="1200" b="1" dirty="0"/>
              <a:t>-Pohjanmaan ELY-keskus on myöntänyt ajalla 1.7.2014-31.12.2016 kansallista yritysrahoitusta yhteensä noin 19 milj. euroa Kainuuseen, Lappiin ja Pohjois-Pohjanmaalle (Kainuun osuus 7,5 milj. euroa).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pic>
        <p:nvPicPr>
          <p:cNvPr id="7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12" name="Kaavio 11">
            <a:extLst>
              <a:ext uri="{FF2B5EF4-FFF2-40B4-BE49-F238E27FC236}">
                <a16:creationId xmlns:a16="http://schemas.microsoft.com/office/drawing/2014/main" id="{DA3B36FA-DD05-48BD-82DD-4CAA610C4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348159"/>
              </p:ext>
            </p:extLst>
          </p:nvPr>
        </p:nvGraphicFramePr>
        <p:xfrm>
          <a:off x="179512" y="1268760"/>
          <a:ext cx="45365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Kaavio 12">
            <a:extLst>
              <a:ext uri="{FF2B5EF4-FFF2-40B4-BE49-F238E27FC236}">
                <a16:creationId xmlns:a16="http://schemas.microsoft.com/office/drawing/2014/main" id="{0F0790F4-E590-4866-829B-D3DAAC4E44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3220"/>
              </p:ext>
            </p:extLst>
          </p:nvPr>
        </p:nvGraphicFramePr>
        <p:xfrm>
          <a:off x="4447962" y="1484784"/>
          <a:ext cx="43005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3778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C0EE1-4ED7-4168-A1B4-84107F05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7992888" cy="766860"/>
          </a:xfrm>
        </p:spPr>
        <p:txBody>
          <a:bodyPr/>
          <a:lstStyle/>
          <a:p>
            <a:r>
              <a:rPr lang="fi-FI" sz="2400" b="1" dirty="0"/>
              <a:t>Rahoituksen vaikuttavuus Pohjois-Suomessa </a:t>
            </a:r>
            <a:br>
              <a:rPr lang="fi-FI" sz="3600" b="1" dirty="0"/>
            </a:br>
            <a:r>
              <a:rPr lang="fi-FI" sz="1600" b="1" dirty="0"/>
              <a:t>(myönnetty rahoitus 204 milj. euroa, myöntövaiheen arviot indikaattoreista)</a:t>
            </a:r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1A0CCFD-BBE7-4746-A4C4-D402355B7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897F0329-DD85-44DE-BEDB-8BE6D4B2ABFC}"/>
              </a:ext>
            </a:extLst>
          </p:cNvPr>
          <p:cNvSpPr/>
          <p:nvPr/>
        </p:nvSpPr>
        <p:spPr>
          <a:xfrm>
            <a:off x="721163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6055</a:t>
            </a:r>
          </a:p>
          <a:p>
            <a:pPr algn="ctr"/>
            <a:r>
              <a:rPr lang="fi-FI" dirty="0"/>
              <a:t>uutta työpaikkaa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4B9E11E-BA8F-499E-B620-8FF15EBB603D}"/>
              </a:ext>
            </a:extLst>
          </p:cNvPr>
          <p:cNvSpPr/>
          <p:nvPr/>
        </p:nvSpPr>
        <p:spPr>
          <a:xfrm>
            <a:off x="3203848" y="2192314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167</a:t>
            </a:r>
          </a:p>
          <a:p>
            <a:pPr algn="ctr"/>
            <a:r>
              <a:rPr lang="fi-FI" dirty="0"/>
              <a:t>uutta yritystä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F6E787B6-FB13-433E-A4D9-7CF445C72B3C}"/>
              </a:ext>
            </a:extLst>
          </p:cNvPr>
          <p:cNvSpPr/>
          <p:nvPr/>
        </p:nvSpPr>
        <p:spPr>
          <a:xfrm>
            <a:off x="5548994" y="2177820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1,6 mrd. euroa uutta liikevaihtoa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996ED89-982B-4458-A535-8744C85F94C9}"/>
              </a:ext>
            </a:extLst>
          </p:cNvPr>
          <p:cNvSpPr/>
          <p:nvPr/>
        </p:nvSpPr>
        <p:spPr>
          <a:xfrm>
            <a:off x="743526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818 milj. euroa viennin kasvua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581A8F9B-4A18-4540-BECA-B8C823AB26D1}"/>
              </a:ext>
            </a:extLst>
          </p:cNvPr>
          <p:cNvSpPr/>
          <p:nvPr/>
        </p:nvSpPr>
        <p:spPr>
          <a:xfrm>
            <a:off x="3149890" y="3861048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8,1</a:t>
            </a:r>
          </a:p>
          <a:p>
            <a:pPr algn="ctr"/>
            <a:r>
              <a:rPr lang="fi-FI" dirty="0"/>
              <a:t>liikevaihdon kasvukerroin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0C6D96F-3485-47AE-9ABE-7353DD1D7BEB}"/>
              </a:ext>
            </a:extLst>
          </p:cNvPr>
          <p:cNvSpPr/>
          <p:nvPr/>
        </p:nvSpPr>
        <p:spPr>
          <a:xfrm>
            <a:off x="5580112" y="3861048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52 %</a:t>
            </a:r>
          </a:p>
          <a:p>
            <a:pPr algn="ctr"/>
            <a:r>
              <a:rPr lang="fi-FI" dirty="0"/>
              <a:t>viennin osuus liikevaihdon kasvusta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08702D80-C787-4CE4-B892-9A1AD635D97C}"/>
              </a:ext>
            </a:extLst>
          </p:cNvPr>
          <p:cNvSpPr/>
          <p:nvPr/>
        </p:nvSpPr>
        <p:spPr>
          <a:xfrm>
            <a:off x="3149890" y="5301272"/>
            <a:ext cx="1728000" cy="11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571</a:t>
            </a:r>
          </a:p>
          <a:p>
            <a:pPr algn="ctr"/>
            <a:r>
              <a:rPr lang="fi-FI" dirty="0"/>
              <a:t>vähähiilisyyttä edistävää hanketta</a:t>
            </a:r>
          </a:p>
        </p:txBody>
      </p:sp>
    </p:spTree>
    <p:extLst>
      <p:ext uri="{BB962C8B-B14F-4D97-AF65-F5344CB8AC3E}">
        <p14:creationId xmlns:p14="http://schemas.microsoft.com/office/powerpoint/2010/main" val="139140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6624736" cy="936104"/>
          </a:xfrm>
        </p:spPr>
        <p:txBody>
          <a:bodyPr/>
          <a:lstStyle/>
          <a:p>
            <a:r>
              <a:rPr lang="fi-FI" sz="2400" b="1" dirty="0"/>
              <a:t>Myönnetty EAKR-rahoitus erityistavoitteittain, koko Pohjois-Suomi </a:t>
            </a:r>
            <a:r>
              <a:rPr lang="fi-FI" sz="1800" dirty="0"/>
              <a:t>(vähähiilisten hankkeiden osuus rahoituksesta 33 %) </a:t>
            </a:r>
            <a:br>
              <a:rPr lang="fi-FI" sz="1800" b="1" dirty="0"/>
            </a:br>
            <a:endParaRPr lang="fi-FI" sz="18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pic>
        <p:nvPicPr>
          <p:cNvPr id="7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FF1DB6C0-8F3C-4BBB-AFE5-020D6905E4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156353"/>
              </p:ext>
            </p:extLst>
          </p:nvPr>
        </p:nvGraphicFramePr>
        <p:xfrm>
          <a:off x="791794" y="2096857"/>
          <a:ext cx="6257925" cy="43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374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352928" cy="648072"/>
          </a:xfrm>
        </p:spPr>
        <p:txBody>
          <a:bodyPr/>
          <a:lstStyle/>
          <a:p>
            <a:r>
              <a:rPr lang="fi-FI" sz="2400" b="1" dirty="0"/>
              <a:t>Kainuun seutukuntiin myönnetty yritysrahoitus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pic>
        <p:nvPicPr>
          <p:cNvPr id="7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5E7143C5-D8D5-4950-9EE2-D470F93864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11063"/>
              </p:ext>
            </p:extLst>
          </p:nvPr>
        </p:nvGraphicFramePr>
        <p:xfrm>
          <a:off x="971600" y="2276872"/>
          <a:ext cx="597026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244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827584" y="1047088"/>
            <a:ext cx="6624736" cy="869744"/>
          </a:xfrm>
        </p:spPr>
        <p:txBody>
          <a:bodyPr/>
          <a:lstStyle/>
          <a:p>
            <a:r>
              <a:rPr lang="en-US" altLang="fi-FI" sz="2400" b="1" dirty="0" err="1">
                <a:solidFill>
                  <a:srgbClr val="000000"/>
                </a:solidFill>
              </a:rPr>
              <a:t>Kainuuseen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myönnetty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yrityksen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kehittämisavustus</a:t>
            </a:r>
            <a:r>
              <a:rPr lang="en-US" altLang="fi-FI" sz="2400" b="1" dirty="0">
                <a:solidFill>
                  <a:srgbClr val="000000"/>
                </a:solidFill>
              </a:rPr>
              <a:t> </a:t>
            </a:r>
            <a:r>
              <a:rPr lang="en-US" altLang="fi-FI" sz="2400" b="1" dirty="0" err="1">
                <a:solidFill>
                  <a:srgbClr val="000000"/>
                </a:solidFill>
              </a:rPr>
              <a:t>toimialaryhmittäin</a:t>
            </a: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250A3D5C-1552-4E66-81A5-6FE47C740D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770740"/>
              </p:ext>
            </p:extLst>
          </p:nvPr>
        </p:nvGraphicFramePr>
        <p:xfrm>
          <a:off x="295275" y="2032852"/>
          <a:ext cx="8553450" cy="462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47088"/>
            <a:ext cx="7920880" cy="1013760"/>
          </a:xfrm>
        </p:spPr>
        <p:txBody>
          <a:bodyPr/>
          <a:lstStyle/>
          <a:p>
            <a:r>
              <a:rPr lang="fi-FI" sz="2400" b="1" dirty="0"/>
              <a:t>Toimialaryhmien rahoitus seutukunnittain Kainuussa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pic>
        <p:nvPicPr>
          <p:cNvPr id="6" name="Kuva 11" descr="sosia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88640"/>
            <a:ext cx="842647" cy="85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uva 6" descr="VipuvoimaaEU_2014_2020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712" y="116632"/>
            <a:ext cx="1007760" cy="713368"/>
          </a:xfrm>
          <a:prstGeom prst="rect">
            <a:avLst/>
          </a:prstGeom>
        </p:spPr>
      </p:pic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251577"/>
              </p:ext>
            </p:extLst>
          </p:nvPr>
        </p:nvGraphicFramePr>
        <p:xfrm>
          <a:off x="179512" y="1905536"/>
          <a:ext cx="8856984" cy="433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5503499"/>
      </p:ext>
    </p:extLst>
  </p:cSld>
  <p:clrMapOvr>
    <a:masterClrMapping/>
  </p:clrMapOvr>
</p:sld>
</file>

<file path=ppt/theme/theme1.xml><?xml version="1.0" encoding="utf-8"?>
<a:theme xmlns:a="http://schemas.openxmlformats.org/drawingml/2006/main" name="ELY_EA02_PowerP_________RGB[1]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692B96D968C7646900454A3F5E8A1F3" ma:contentTypeVersion="0" ma:contentTypeDescription="Luo uusi asiakirja." ma:contentTypeScope="" ma:versionID="216d1b12cb6d536085adf8c03506df53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2AE4EB1-92FB-41EC-9FDA-24A57D12628E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A1842B-7218-46AA-ABAC-6253509517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F2204-9FFE-4DCC-A3ED-464B44005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ELY_EA02_PowerP_________RGB[1]</Template>
  <TotalTime>3886</TotalTime>
  <Words>756</Words>
  <Application>Microsoft Office PowerPoint</Application>
  <PresentationFormat>Näytössä katseltava diaesitys (4:3)</PresentationFormat>
  <Paragraphs>303</Paragraphs>
  <Slides>21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Verdana</vt:lpstr>
      <vt:lpstr>Wingdings</vt:lpstr>
      <vt:lpstr>ELY_EA02_PowerP_________RGB[1]</vt:lpstr>
      <vt:lpstr>Yritysrahoitus 1.1.2015 - 31.12.2020 Euroopan aluekehitysrahaston osarahoitus</vt:lpstr>
      <vt:lpstr>Myönnetty rahoitus maakunnittain v. 2020</vt:lpstr>
      <vt:lpstr>Myönnetty rahoitus maakunnittain v. 2015-2020</vt:lpstr>
      <vt:lpstr>PowerPoint-esitys</vt:lpstr>
      <vt:lpstr>Rahoituksen vaikuttavuus Pohjois-Suomessa  (myönnetty rahoitus 204 milj. euroa, myöntövaiheen arviot indikaattoreista)</vt:lpstr>
      <vt:lpstr>Myönnetty EAKR-rahoitus erityistavoitteittain, koko Pohjois-Suomi (vähähiilisten hankkeiden osuus rahoituksesta 33 %)  </vt:lpstr>
      <vt:lpstr>Kainuun seutukuntiin myönnetty yritysrahoitus</vt:lpstr>
      <vt:lpstr>Kainuuseen myönnetty yrityksen kehittämisavustus toimialaryhmittäin</vt:lpstr>
      <vt:lpstr>Toimialaryhmien rahoitus seutukunnittain Kainuussa</vt:lpstr>
      <vt:lpstr>Kainuuseen myönnetty EAKR-rahoitus erityistavoitteittain (vähähiilisten hankkeiden osuus rahoituksesta 41 %)  </vt:lpstr>
      <vt:lpstr>Rahoituksen vaikuttavuus Kainuussa  (myönnetty rahoitus 33,9 milj. euroa, myöntövaiheen arviot indikaattoreista)</vt:lpstr>
      <vt:lpstr>Lappiin myönnetty yritysrahoitus seutukunnittain </vt:lpstr>
      <vt:lpstr>Lappiin myönnetty yrityksen kehittämisavustus toimialaryhmittäin</vt:lpstr>
      <vt:lpstr>Toimialaryhmien rahoitus seutukunnittain Lapissa</vt:lpstr>
      <vt:lpstr>Lappiin myönnetty EAKR-rahoitus erityistavoitteittain (vähähiilisten hankkeiden osuus rahoituksesta 41 %)   </vt:lpstr>
      <vt:lpstr>Rahoituksen vaikuttavuus Lapissa  (myönnetty rahoitus 69,9 milj. euroa, myöntövaiheen arviot indikaattoreista)</vt:lpstr>
      <vt:lpstr>Pohjois-Pohjanmaalle myönnetty yritysrahoitus seutukunnittain</vt:lpstr>
      <vt:lpstr>Pohjois-Pohjanmaalle myönnetty yrityksen kehittämisavustus toimialaryhmittäin</vt:lpstr>
      <vt:lpstr>Toimialaryhmien rahoitus seutukunnittain Pohjois-Pohjanmaalla</vt:lpstr>
      <vt:lpstr>Pohjois-Pohjanmaalle myönnetty EAKR-rahoitus erityistavoitteittain (vähähiilisten hankkeiden osuus rahoituksesta 26 %)  </vt:lpstr>
      <vt:lpstr>Rahoituksen vaikuttavuus Pohjois-Pohjanmaalla  (myönnetty rahoitus 100 milj. euroa, myöntövaiheen arviot indikaattoreista)</vt:lpstr>
    </vt:vector>
  </TitlesOfParts>
  <Company>AVI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ELY pptx-esityspohja</dc:title>
  <dc:creator>Ylitalo Tanja</dc:creator>
  <cp:lastModifiedBy>Paloniemi Oili</cp:lastModifiedBy>
  <cp:revision>310</cp:revision>
  <dcterms:created xsi:type="dcterms:W3CDTF">2013-02-21T11:18:21Z</dcterms:created>
  <dcterms:modified xsi:type="dcterms:W3CDTF">2021-02-26T11:08:17Z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0x0101000692B96D968C7646900454A3F5E8A1F3</vt:lpwstr>
  </property>
</Properties>
</file>